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D1221"/>
    <a:srgbClr val="00DC00"/>
    <a:srgbClr val="FA4E4E"/>
    <a:srgbClr val="808080"/>
    <a:srgbClr val="66CCF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94" autoAdjust="0"/>
    <p:restoredTop sz="94660"/>
  </p:normalViewPr>
  <p:slideViewPr>
    <p:cSldViewPr>
      <p:cViewPr varScale="1">
        <p:scale>
          <a:sx n="144" d="100"/>
          <a:sy n="144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CF633F-FE7B-48E3-B00E-3B8F3F01AA8B}" type="doc">
      <dgm:prSet loTypeId="urn:microsoft.com/office/officeart/2005/8/layout/cycle4#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FC5429F-740B-4BAE-95DC-62595958739B}">
      <dgm:prSet phldrT="[Текст]"/>
      <dgm:spPr/>
      <dgm:t>
        <a:bodyPr/>
        <a:lstStyle/>
        <a:p>
          <a:pPr algn="l"/>
          <a:r>
            <a:rPr lang="en-US" dirty="0" smtClean="0"/>
            <a:t>Financial</a:t>
          </a:r>
          <a:endParaRPr lang="en-US" dirty="0"/>
        </a:p>
      </dgm:t>
    </dgm:pt>
    <dgm:pt modelId="{DEC1AA53-7670-414F-99B4-D30E9F7F5749}" type="parTrans" cxnId="{5798AD91-C180-49B1-ABCF-FA8E1DB6C027}">
      <dgm:prSet/>
      <dgm:spPr/>
      <dgm:t>
        <a:bodyPr/>
        <a:lstStyle/>
        <a:p>
          <a:endParaRPr lang="en-US"/>
        </a:p>
      </dgm:t>
    </dgm:pt>
    <dgm:pt modelId="{7CB8C440-F19E-4E28-9506-09DF7A8914BD}" type="sibTrans" cxnId="{5798AD91-C180-49B1-ABCF-FA8E1DB6C027}">
      <dgm:prSet/>
      <dgm:spPr/>
      <dgm:t>
        <a:bodyPr/>
        <a:lstStyle/>
        <a:p>
          <a:endParaRPr lang="en-US"/>
        </a:p>
      </dgm:t>
    </dgm:pt>
    <dgm:pt modelId="{7017EA7A-9F69-4AD1-B739-45599DEC0878}">
      <dgm:prSet phldrT="[Текст]"/>
      <dgm:spPr/>
      <dgm:t>
        <a:bodyPr/>
        <a:lstStyle/>
        <a:p>
          <a:r>
            <a:rPr lang="en-US" dirty="0" smtClean="0"/>
            <a:t>Indicator 1</a:t>
          </a:r>
          <a:endParaRPr lang="en-US" dirty="0"/>
        </a:p>
      </dgm:t>
    </dgm:pt>
    <dgm:pt modelId="{E3D96CCB-5284-4E83-B232-CDC51EE06DCD}" type="parTrans" cxnId="{E8612091-B62B-4B0D-A842-742277CE76C3}">
      <dgm:prSet/>
      <dgm:spPr/>
      <dgm:t>
        <a:bodyPr/>
        <a:lstStyle/>
        <a:p>
          <a:endParaRPr lang="en-US"/>
        </a:p>
      </dgm:t>
    </dgm:pt>
    <dgm:pt modelId="{5EF51475-2712-4307-A6DE-3CF8449EBBAA}" type="sibTrans" cxnId="{E8612091-B62B-4B0D-A842-742277CE76C3}">
      <dgm:prSet/>
      <dgm:spPr/>
      <dgm:t>
        <a:bodyPr/>
        <a:lstStyle/>
        <a:p>
          <a:endParaRPr lang="en-US"/>
        </a:p>
      </dgm:t>
    </dgm:pt>
    <dgm:pt modelId="{2F96B966-08F6-46A6-89D6-DEF5B19B314E}">
      <dgm:prSet phldrT="[Текст]"/>
      <dgm:spPr/>
      <dgm:t>
        <a:bodyPr/>
        <a:lstStyle/>
        <a:p>
          <a:pPr algn="r"/>
          <a:r>
            <a:rPr lang="en-US" dirty="0" smtClean="0"/>
            <a:t>Customer</a:t>
          </a:r>
          <a:endParaRPr lang="en-US" dirty="0"/>
        </a:p>
      </dgm:t>
    </dgm:pt>
    <dgm:pt modelId="{A45C63C4-B32C-4541-A337-E3874D1D7DF2}" type="parTrans" cxnId="{B9AECBC9-6A8D-47A0-B9F7-AD274BD94B09}">
      <dgm:prSet/>
      <dgm:spPr/>
      <dgm:t>
        <a:bodyPr/>
        <a:lstStyle/>
        <a:p>
          <a:endParaRPr lang="en-US"/>
        </a:p>
      </dgm:t>
    </dgm:pt>
    <dgm:pt modelId="{0A9C8DDE-C82C-4F39-848F-CA94DCE89662}" type="sibTrans" cxnId="{B9AECBC9-6A8D-47A0-B9F7-AD274BD94B09}">
      <dgm:prSet/>
      <dgm:spPr/>
      <dgm:t>
        <a:bodyPr/>
        <a:lstStyle/>
        <a:p>
          <a:endParaRPr lang="en-US"/>
        </a:p>
      </dgm:t>
    </dgm:pt>
    <dgm:pt modelId="{DE3BC994-31E2-42CE-A6D6-1212BBF837B3}">
      <dgm:prSet phldrT="[Текст]"/>
      <dgm:spPr/>
      <dgm:t>
        <a:bodyPr/>
        <a:lstStyle/>
        <a:p>
          <a:r>
            <a:rPr lang="en-US" dirty="0" smtClean="0"/>
            <a:t>Indicator 1</a:t>
          </a:r>
          <a:endParaRPr lang="en-US" dirty="0"/>
        </a:p>
      </dgm:t>
    </dgm:pt>
    <dgm:pt modelId="{03AD576E-498B-43DD-AA4E-629868BE8C18}" type="parTrans" cxnId="{29383598-55C1-46FE-B277-CEC9AAA9D8B4}">
      <dgm:prSet/>
      <dgm:spPr/>
      <dgm:t>
        <a:bodyPr/>
        <a:lstStyle/>
        <a:p>
          <a:endParaRPr lang="en-US"/>
        </a:p>
      </dgm:t>
    </dgm:pt>
    <dgm:pt modelId="{F3991B9D-E823-4862-ADF4-E72CFAAC8A45}" type="sibTrans" cxnId="{29383598-55C1-46FE-B277-CEC9AAA9D8B4}">
      <dgm:prSet/>
      <dgm:spPr/>
      <dgm:t>
        <a:bodyPr/>
        <a:lstStyle/>
        <a:p>
          <a:endParaRPr lang="en-US"/>
        </a:p>
      </dgm:t>
    </dgm:pt>
    <dgm:pt modelId="{C571C3B6-F572-429C-B8A0-DDEFF63D771E}">
      <dgm:prSet phldrT="[Текст]"/>
      <dgm:spPr/>
      <dgm:t>
        <a:bodyPr/>
        <a:lstStyle/>
        <a:p>
          <a:pPr algn="r"/>
          <a:r>
            <a:rPr lang="en-US" dirty="0" smtClean="0"/>
            <a:t>Learning</a:t>
          </a:r>
          <a:br>
            <a:rPr lang="en-US" dirty="0" smtClean="0"/>
          </a:br>
          <a:r>
            <a:rPr lang="en-US" dirty="0" smtClean="0"/>
            <a:t>&amp; Growth</a:t>
          </a:r>
          <a:endParaRPr lang="en-US" dirty="0"/>
        </a:p>
      </dgm:t>
    </dgm:pt>
    <dgm:pt modelId="{0B20B126-550C-4AA9-9DDA-4EAD5505A052}" type="parTrans" cxnId="{601BEFB6-7949-4643-9232-C18A951E83F1}">
      <dgm:prSet/>
      <dgm:spPr/>
      <dgm:t>
        <a:bodyPr/>
        <a:lstStyle/>
        <a:p>
          <a:endParaRPr lang="en-US"/>
        </a:p>
      </dgm:t>
    </dgm:pt>
    <dgm:pt modelId="{94C5EB12-F6C1-430D-8D0C-3024E82DD958}" type="sibTrans" cxnId="{601BEFB6-7949-4643-9232-C18A951E83F1}">
      <dgm:prSet/>
      <dgm:spPr/>
      <dgm:t>
        <a:bodyPr/>
        <a:lstStyle/>
        <a:p>
          <a:endParaRPr lang="en-US"/>
        </a:p>
      </dgm:t>
    </dgm:pt>
    <dgm:pt modelId="{4D932741-1CBB-4D2D-ACA4-301517D440A4}">
      <dgm:prSet phldrT="[Текст]"/>
      <dgm:spPr/>
      <dgm:t>
        <a:bodyPr/>
        <a:lstStyle/>
        <a:p>
          <a:r>
            <a:rPr lang="en-US" dirty="0" smtClean="0"/>
            <a:t>Indicator 1</a:t>
          </a:r>
          <a:endParaRPr lang="en-US" dirty="0"/>
        </a:p>
      </dgm:t>
    </dgm:pt>
    <dgm:pt modelId="{4B4FF781-33CE-4857-B849-2C3FDC558680}" type="parTrans" cxnId="{DD989F4E-C02E-4C96-9B8F-4D600B264295}">
      <dgm:prSet/>
      <dgm:spPr/>
      <dgm:t>
        <a:bodyPr/>
        <a:lstStyle/>
        <a:p>
          <a:endParaRPr lang="en-US"/>
        </a:p>
      </dgm:t>
    </dgm:pt>
    <dgm:pt modelId="{F7F0F112-C44A-4176-8391-74AA5AAE73AE}" type="sibTrans" cxnId="{DD989F4E-C02E-4C96-9B8F-4D600B264295}">
      <dgm:prSet/>
      <dgm:spPr/>
      <dgm:t>
        <a:bodyPr/>
        <a:lstStyle/>
        <a:p>
          <a:endParaRPr lang="en-US"/>
        </a:p>
      </dgm:t>
    </dgm:pt>
    <dgm:pt modelId="{8FFFF72A-1AB4-42C6-A103-8C807B69A277}">
      <dgm:prSet phldrT="[Текст]"/>
      <dgm:spPr/>
      <dgm:t>
        <a:bodyPr/>
        <a:lstStyle/>
        <a:p>
          <a:pPr algn="l"/>
          <a:r>
            <a:rPr lang="en-US" dirty="0" smtClean="0"/>
            <a:t>Internal Processes</a:t>
          </a:r>
          <a:endParaRPr lang="en-US" dirty="0"/>
        </a:p>
      </dgm:t>
    </dgm:pt>
    <dgm:pt modelId="{6DF2CEC0-FBBE-4B0E-8424-5D03D08D99EE}" type="parTrans" cxnId="{0B63F6B5-4332-4A8F-8088-C41A5E49178E}">
      <dgm:prSet/>
      <dgm:spPr/>
      <dgm:t>
        <a:bodyPr/>
        <a:lstStyle/>
        <a:p>
          <a:endParaRPr lang="en-US"/>
        </a:p>
      </dgm:t>
    </dgm:pt>
    <dgm:pt modelId="{DE929F6F-1164-495D-B918-71465E8F4261}" type="sibTrans" cxnId="{0B63F6B5-4332-4A8F-8088-C41A5E49178E}">
      <dgm:prSet/>
      <dgm:spPr/>
      <dgm:t>
        <a:bodyPr/>
        <a:lstStyle/>
        <a:p>
          <a:endParaRPr lang="en-US"/>
        </a:p>
      </dgm:t>
    </dgm:pt>
    <dgm:pt modelId="{23B8A7F4-CC50-4F32-ACBE-BD0E4D77F661}">
      <dgm:prSet phldrT="[Текст]"/>
      <dgm:spPr/>
      <dgm:t>
        <a:bodyPr/>
        <a:lstStyle/>
        <a:p>
          <a:r>
            <a:rPr lang="en-US" dirty="0" smtClean="0"/>
            <a:t>Indicator 1</a:t>
          </a:r>
          <a:endParaRPr lang="en-US" dirty="0"/>
        </a:p>
      </dgm:t>
    </dgm:pt>
    <dgm:pt modelId="{4236D4C9-1640-4CEE-A1CB-0369142ABCAB}" type="parTrans" cxnId="{496CA3D3-0563-4B51-BC62-27B6617DED16}">
      <dgm:prSet/>
      <dgm:spPr/>
      <dgm:t>
        <a:bodyPr/>
        <a:lstStyle/>
        <a:p>
          <a:endParaRPr lang="en-US"/>
        </a:p>
      </dgm:t>
    </dgm:pt>
    <dgm:pt modelId="{3E80794D-2634-4E9D-8A26-F67F8D94E53D}" type="sibTrans" cxnId="{496CA3D3-0563-4B51-BC62-27B6617DED16}">
      <dgm:prSet/>
      <dgm:spPr/>
      <dgm:t>
        <a:bodyPr/>
        <a:lstStyle/>
        <a:p>
          <a:endParaRPr lang="en-US"/>
        </a:p>
      </dgm:t>
    </dgm:pt>
    <dgm:pt modelId="{AF629CDB-3B6E-4875-B413-AC4AC1FC4BDF}">
      <dgm:prSet phldrT="[Текст]"/>
      <dgm:spPr/>
      <dgm:t>
        <a:bodyPr/>
        <a:lstStyle/>
        <a:p>
          <a:r>
            <a:rPr lang="en-US" dirty="0" smtClean="0"/>
            <a:t>Indicator 2</a:t>
          </a:r>
          <a:endParaRPr lang="en-US" dirty="0"/>
        </a:p>
      </dgm:t>
    </dgm:pt>
    <dgm:pt modelId="{17832E55-6897-4241-8D8B-62D85424510F}" type="parTrans" cxnId="{FF64F7E4-5880-4BAA-A573-ECE4CF6C9976}">
      <dgm:prSet/>
      <dgm:spPr/>
      <dgm:t>
        <a:bodyPr/>
        <a:lstStyle/>
        <a:p>
          <a:endParaRPr lang="en-US"/>
        </a:p>
      </dgm:t>
    </dgm:pt>
    <dgm:pt modelId="{CE0ECF27-8D07-417F-829C-135CE3F3C4D8}" type="sibTrans" cxnId="{FF64F7E4-5880-4BAA-A573-ECE4CF6C9976}">
      <dgm:prSet/>
      <dgm:spPr/>
      <dgm:t>
        <a:bodyPr/>
        <a:lstStyle/>
        <a:p>
          <a:endParaRPr lang="en-US"/>
        </a:p>
      </dgm:t>
    </dgm:pt>
    <dgm:pt modelId="{5492A103-8169-4F6D-860B-2485DE7A5E01}">
      <dgm:prSet phldrT="[Текст]"/>
      <dgm:spPr/>
      <dgm:t>
        <a:bodyPr/>
        <a:lstStyle/>
        <a:p>
          <a:r>
            <a:rPr lang="en-US" dirty="0" smtClean="0"/>
            <a:t>Indicator 3</a:t>
          </a:r>
          <a:endParaRPr lang="en-US" dirty="0"/>
        </a:p>
      </dgm:t>
    </dgm:pt>
    <dgm:pt modelId="{952FFDFE-76AA-470F-9165-0F226ED11C14}" type="parTrans" cxnId="{00DC3F3C-4CFA-4C08-9CF1-8876FEE8E90E}">
      <dgm:prSet/>
      <dgm:spPr/>
      <dgm:t>
        <a:bodyPr/>
        <a:lstStyle/>
        <a:p>
          <a:endParaRPr lang="en-US"/>
        </a:p>
      </dgm:t>
    </dgm:pt>
    <dgm:pt modelId="{346CD544-F5C3-48C1-9902-1446CBEB7F26}" type="sibTrans" cxnId="{00DC3F3C-4CFA-4C08-9CF1-8876FEE8E90E}">
      <dgm:prSet/>
      <dgm:spPr/>
      <dgm:t>
        <a:bodyPr/>
        <a:lstStyle/>
        <a:p>
          <a:endParaRPr lang="en-US"/>
        </a:p>
      </dgm:t>
    </dgm:pt>
    <dgm:pt modelId="{C76445E4-EAE8-40C9-A624-F1E533956828}">
      <dgm:prSet/>
      <dgm:spPr/>
      <dgm:t>
        <a:bodyPr/>
        <a:lstStyle/>
        <a:p>
          <a:r>
            <a:rPr lang="en-US" smtClean="0"/>
            <a:t>Indicator 2</a:t>
          </a:r>
          <a:endParaRPr lang="en-US" dirty="0"/>
        </a:p>
      </dgm:t>
    </dgm:pt>
    <dgm:pt modelId="{EA89C9AD-BD6A-4BE7-AC4D-5B699FFF0993}" type="parTrans" cxnId="{258F7D4E-7F4D-4912-BC5A-E6C60E871A81}">
      <dgm:prSet/>
      <dgm:spPr/>
      <dgm:t>
        <a:bodyPr/>
        <a:lstStyle/>
        <a:p>
          <a:endParaRPr lang="en-US"/>
        </a:p>
      </dgm:t>
    </dgm:pt>
    <dgm:pt modelId="{E59A521F-9CF4-45EF-B010-D2635C8E6E04}" type="sibTrans" cxnId="{258F7D4E-7F4D-4912-BC5A-E6C60E871A81}">
      <dgm:prSet/>
      <dgm:spPr/>
      <dgm:t>
        <a:bodyPr/>
        <a:lstStyle/>
        <a:p>
          <a:endParaRPr lang="en-US"/>
        </a:p>
      </dgm:t>
    </dgm:pt>
    <dgm:pt modelId="{E95F1A17-62E9-4EDF-94C2-8DD02A01F3BF}">
      <dgm:prSet/>
      <dgm:spPr/>
      <dgm:t>
        <a:bodyPr/>
        <a:lstStyle/>
        <a:p>
          <a:r>
            <a:rPr lang="en-US" dirty="0" smtClean="0"/>
            <a:t>Indicator 3</a:t>
          </a:r>
          <a:endParaRPr lang="en-US" dirty="0"/>
        </a:p>
      </dgm:t>
    </dgm:pt>
    <dgm:pt modelId="{EE2A7A81-2A1A-44C9-BF11-26C0CF0E5E19}" type="parTrans" cxnId="{30FD4944-9477-4692-8FBC-66E292C9B923}">
      <dgm:prSet/>
      <dgm:spPr/>
      <dgm:t>
        <a:bodyPr/>
        <a:lstStyle/>
        <a:p>
          <a:endParaRPr lang="en-US"/>
        </a:p>
      </dgm:t>
    </dgm:pt>
    <dgm:pt modelId="{47B622FE-45A9-43CE-B6DA-ACC403E5CB76}" type="sibTrans" cxnId="{30FD4944-9477-4692-8FBC-66E292C9B923}">
      <dgm:prSet/>
      <dgm:spPr/>
      <dgm:t>
        <a:bodyPr/>
        <a:lstStyle/>
        <a:p>
          <a:endParaRPr lang="en-US"/>
        </a:p>
      </dgm:t>
    </dgm:pt>
    <dgm:pt modelId="{34816CB6-2275-4B62-9FE2-75165513141F}">
      <dgm:prSet/>
      <dgm:spPr/>
      <dgm:t>
        <a:bodyPr/>
        <a:lstStyle/>
        <a:p>
          <a:r>
            <a:rPr lang="en-US" smtClean="0"/>
            <a:t>Indicator 2</a:t>
          </a:r>
          <a:endParaRPr lang="en-US" dirty="0"/>
        </a:p>
      </dgm:t>
    </dgm:pt>
    <dgm:pt modelId="{121E58B2-A3C5-4653-A48B-883959FAC941}" type="parTrans" cxnId="{F38AFA49-2501-4BA0-9A4E-B4F8EF0C8B2C}">
      <dgm:prSet/>
      <dgm:spPr/>
      <dgm:t>
        <a:bodyPr/>
        <a:lstStyle/>
        <a:p>
          <a:endParaRPr lang="en-US"/>
        </a:p>
      </dgm:t>
    </dgm:pt>
    <dgm:pt modelId="{20AEAA99-6D44-49AD-A75C-03273B4AAB09}" type="sibTrans" cxnId="{F38AFA49-2501-4BA0-9A4E-B4F8EF0C8B2C}">
      <dgm:prSet/>
      <dgm:spPr/>
      <dgm:t>
        <a:bodyPr/>
        <a:lstStyle/>
        <a:p>
          <a:endParaRPr lang="en-US"/>
        </a:p>
      </dgm:t>
    </dgm:pt>
    <dgm:pt modelId="{7765773D-A3AA-4469-83F0-0FCEB9D6FA79}">
      <dgm:prSet/>
      <dgm:spPr/>
      <dgm:t>
        <a:bodyPr/>
        <a:lstStyle/>
        <a:p>
          <a:r>
            <a:rPr lang="en-US" dirty="0" smtClean="0"/>
            <a:t>Indicator 3</a:t>
          </a:r>
          <a:endParaRPr lang="en-US" dirty="0"/>
        </a:p>
      </dgm:t>
    </dgm:pt>
    <dgm:pt modelId="{A48FB36B-EB42-48AF-ABA1-B5EF6D67A403}" type="parTrans" cxnId="{5C525744-651E-4D54-A266-00237CEE4CDE}">
      <dgm:prSet/>
      <dgm:spPr/>
      <dgm:t>
        <a:bodyPr/>
        <a:lstStyle/>
        <a:p>
          <a:endParaRPr lang="en-US"/>
        </a:p>
      </dgm:t>
    </dgm:pt>
    <dgm:pt modelId="{7F05D421-6933-4AAE-877E-9E02238BEFEC}" type="sibTrans" cxnId="{5C525744-651E-4D54-A266-00237CEE4CDE}">
      <dgm:prSet/>
      <dgm:spPr/>
      <dgm:t>
        <a:bodyPr/>
        <a:lstStyle/>
        <a:p>
          <a:endParaRPr lang="en-US"/>
        </a:p>
      </dgm:t>
    </dgm:pt>
    <dgm:pt modelId="{BFCA884B-1F11-4E88-9AD9-8B416C749DD0}">
      <dgm:prSet/>
      <dgm:spPr/>
      <dgm:t>
        <a:bodyPr/>
        <a:lstStyle/>
        <a:p>
          <a:r>
            <a:rPr lang="en-US" smtClean="0"/>
            <a:t>Indicator 2</a:t>
          </a:r>
          <a:endParaRPr lang="en-US" dirty="0"/>
        </a:p>
      </dgm:t>
    </dgm:pt>
    <dgm:pt modelId="{372EB7DA-C2D5-4283-9706-A6EB836158FE}" type="parTrans" cxnId="{5565C040-8402-4D8D-A25B-F3FDBC9951E3}">
      <dgm:prSet/>
      <dgm:spPr/>
      <dgm:t>
        <a:bodyPr/>
        <a:lstStyle/>
        <a:p>
          <a:endParaRPr lang="en-US"/>
        </a:p>
      </dgm:t>
    </dgm:pt>
    <dgm:pt modelId="{24DEA6AB-178C-4DF8-9B76-7A3DF7114F6F}" type="sibTrans" cxnId="{5565C040-8402-4D8D-A25B-F3FDBC9951E3}">
      <dgm:prSet/>
      <dgm:spPr/>
      <dgm:t>
        <a:bodyPr/>
        <a:lstStyle/>
        <a:p>
          <a:endParaRPr lang="en-US"/>
        </a:p>
      </dgm:t>
    </dgm:pt>
    <dgm:pt modelId="{7E91968B-04F3-44FF-BF7D-9D45534B8C68}">
      <dgm:prSet/>
      <dgm:spPr/>
      <dgm:t>
        <a:bodyPr/>
        <a:lstStyle/>
        <a:p>
          <a:r>
            <a:rPr lang="en-US" dirty="0" smtClean="0"/>
            <a:t>Indicator 3</a:t>
          </a:r>
          <a:endParaRPr lang="en-US" dirty="0"/>
        </a:p>
      </dgm:t>
    </dgm:pt>
    <dgm:pt modelId="{66B555AE-735F-466F-91B9-CB9B6DACBF05}" type="parTrans" cxnId="{B2C0F910-86CA-480E-9135-8523202EB7E1}">
      <dgm:prSet/>
      <dgm:spPr/>
      <dgm:t>
        <a:bodyPr/>
        <a:lstStyle/>
        <a:p>
          <a:endParaRPr lang="en-US"/>
        </a:p>
      </dgm:t>
    </dgm:pt>
    <dgm:pt modelId="{23793ED3-FEDD-424F-8848-E70BBC80868E}" type="sibTrans" cxnId="{B2C0F910-86CA-480E-9135-8523202EB7E1}">
      <dgm:prSet/>
      <dgm:spPr/>
      <dgm:t>
        <a:bodyPr/>
        <a:lstStyle/>
        <a:p>
          <a:endParaRPr lang="en-US"/>
        </a:p>
      </dgm:t>
    </dgm:pt>
    <dgm:pt modelId="{4DF0A5DD-950D-4AB7-93BD-8BB977C61A39}" type="pres">
      <dgm:prSet presAssocID="{DDCF633F-FE7B-48E3-B00E-3B8F3F01AA8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5CF186-DB77-42ED-87F5-AA506E3D1918}" type="pres">
      <dgm:prSet presAssocID="{DDCF633F-FE7B-48E3-B00E-3B8F3F01AA8B}" presName="children" presStyleCnt="0"/>
      <dgm:spPr/>
      <dgm:t>
        <a:bodyPr/>
        <a:lstStyle/>
        <a:p>
          <a:endParaRPr lang="en-US"/>
        </a:p>
      </dgm:t>
    </dgm:pt>
    <dgm:pt modelId="{F73E1A05-A7D4-4C39-965F-86F16D9B2718}" type="pres">
      <dgm:prSet presAssocID="{DDCF633F-FE7B-48E3-B00E-3B8F3F01AA8B}" presName="child1group" presStyleCnt="0"/>
      <dgm:spPr/>
      <dgm:t>
        <a:bodyPr/>
        <a:lstStyle/>
        <a:p>
          <a:endParaRPr lang="en-US"/>
        </a:p>
      </dgm:t>
    </dgm:pt>
    <dgm:pt modelId="{A342CFD0-13C3-487B-BB5F-D7BDC1882A4D}" type="pres">
      <dgm:prSet presAssocID="{DDCF633F-FE7B-48E3-B00E-3B8F3F01AA8B}" presName="child1" presStyleLbl="bgAcc1" presStyleIdx="0" presStyleCnt="4" custLinFactNeighborX="1826" custLinFactNeighborY="-5426"/>
      <dgm:spPr/>
      <dgm:t>
        <a:bodyPr/>
        <a:lstStyle/>
        <a:p>
          <a:endParaRPr lang="en-US"/>
        </a:p>
      </dgm:t>
    </dgm:pt>
    <dgm:pt modelId="{EA360337-EDCF-4870-8EC8-250164545963}" type="pres">
      <dgm:prSet presAssocID="{DDCF633F-FE7B-48E3-B00E-3B8F3F01AA8B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ECDA70-A1FB-47DE-93C4-683CA5DA7616}" type="pres">
      <dgm:prSet presAssocID="{DDCF633F-FE7B-48E3-B00E-3B8F3F01AA8B}" presName="child2group" presStyleCnt="0"/>
      <dgm:spPr/>
      <dgm:t>
        <a:bodyPr/>
        <a:lstStyle/>
        <a:p>
          <a:endParaRPr lang="en-US"/>
        </a:p>
      </dgm:t>
    </dgm:pt>
    <dgm:pt modelId="{85B27527-81AA-4CC5-8A1C-02D6E933D856}" type="pres">
      <dgm:prSet presAssocID="{DDCF633F-FE7B-48E3-B00E-3B8F3F01AA8B}" presName="child2" presStyleLbl="bgAcc1" presStyleIdx="1" presStyleCnt="4"/>
      <dgm:spPr/>
      <dgm:t>
        <a:bodyPr/>
        <a:lstStyle/>
        <a:p>
          <a:endParaRPr lang="en-US"/>
        </a:p>
      </dgm:t>
    </dgm:pt>
    <dgm:pt modelId="{60EE5B04-9416-4F7D-8450-1A45C601222D}" type="pres">
      <dgm:prSet presAssocID="{DDCF633F-FE7B-48E3-B00E-3B8F3F01AA8B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364690-373C-48EF-A283-CD55D3BD1FAE}" type="pres">
      <dgm:prSet presAssocID="{DDCF633F-FE7B-48E3-B00E-3B8F3F01AA8B}" presName="child3group" presStyleCnt="0"/>
      <dgm:spPr/>
      <dgm:t>
        <a:bodyPr/>
        <a:lstStyle/>
        <a:p>
          <a:endParaRPr lang="en-US"/>
        </a:p>
      </dgm:t>
    </dgm:pt>
    <dgm:pt modelId="{CA1AF6B5-0CEE-48E1-8980-5974BB093ACF}" type="pres">
      <dgm:prSet presAssocID="{DDCF633F-FE7B-48E3-B00E-3B8F3F01AA8B}" presName="child3" presStyleLbl="bgAcc1" presStyleIdx="2" presStyleCnt="4"/>
      <dgm:spPr/>
      <dgm:t>
        <a:bodyPr/>
        <a:lstStyle/>
        <a:p>
          <a:endParaRPr lang="en-US"/>
        </a:p>
      </dgm:t>
    </dgm:pt>
    <dgm:pt modelId="{F7DDD6F5-4FA0-439F-BCBB-71A1915435AF}" type="pres">
      <dgm:prSet presAssocID="{DDCF633F-FE7B-48E3-B00E-3B8F3F01AA8B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0D576E-2AF5-45A9-819D-6728342BC602}" type="pres">
      <dgm:prSet presAssocID="{DDCF633F-FE7B-48E3-B00E-3B8F3F01AA8B}" presName="child4group" presStyleCnt="0"/>
      <dgm:spPr/>
      <dgm:t>
        <a:bodyPr/>
        <a:lstStyle/>
        <a:p>
          <a:endParaRPr lang="en-US"/>
        </a:p>
      </dgm:t>
    </dgm:pt>
    <dgm:pt modelId="{6C15E08F-2EC6-42F8-B710-BDB2237FA98A}" type="pres">
      <dgm:prSet presAssocID="{DDCF633F-FE7B-48E3-B00E-3B8F3F01AA8B}" presName="child4" presStyleLbl="bgAcc1" presStyleIdx="3" presStyleCnt="4"/>
      <dgm:spPr/>
      <dgm:t>
        <a:bodyPr/>
        <a:lstStyle/>
        <a:p>
          <a:endParaRPr lang="en-US"/>
        </a:p>
      </dgm:t>
    </dgm:pt>
    <dgm:pt modelId="{4C0F27F1-4B79-40D2-9D08-2E4966D9D8EE}" type="pres">
      <dgm:prSet presAssocID="{DDCF633F-FE7B-48E3-B00E-3B8F3F01AA8B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1A4A5C-B7D1-4F06-9DF3-ED4BA95C6773}" type="pres">
      <dgm:prSet presAssocID="{DDCF633F-FE7B-48E3-B00E-3B8F3F01AA8B}" presName="childPlaceholder" presStyleCnt="0"/>
      <dgm:spPr/>
      <dgm:t>
        <a:bodyPr/>
        <a:lstStyle/>
        <a:p>
          <a:endParaRPr lang="en-US"/>
        </a:p>
      </dgm:t>
    </dgm:pt>
    <dgm:pt modelId="{39D15673-568F-4993-8340-3CC052D989B3}" type="pres">
      <dgm:prSet presAssocID="{DDCF633F-FE7B-48E3-B00E-3B8F3F01AA8B}" presName="circle" presStyleCnt="0"/>
      <dgm:spPr/>
      <dgm:t>
        <a:bodyPr/>
        <a:lstStyle/>
        <a:p>
          <a:endParaRPr lang="en-US"/>
        </a:p>
      </dgm:t>
    </dgm:pt>
    <dgm:pt modelId="{653056F4-AFDF-4DB4-A2E6-12F7CC7677BA}" type="pres">
      <dgm:prSet presAssocID="{DDCF633F-FE7B-48E3-B00E-3B8F3F01AA8B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26651-FE1F-421A-9EB5-76EE87C5AEC7}" type="pres">
      <dgm:prSet presAssocID="{DDCF633F-FE7B-48E3-B00E-3B8F3F01AA8B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B55BF-D9D5-4ED8-9EA6-FC666662B926}" type="pres">
      <dgm:prSet presAssocID="{DDCF633F-FE7B-48E3-B00E-3B8F3F01AA8B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D0F67B-079D-487C-84AA-A2AD3FC91E2F}" type="pres">
      <dgm:prSet presAssocID="{DDCF633F-FE7B-48E3-B00E-3B8F3F01AA8B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F55FCE-83C8-4FD3-A00F-0BC5C4710C57}" type="pres">
      <dgm:prSet presAssocID="{DDCF633F-FE7B-48E3-B00E-3B8F3F01AA8B}" presName="quadrantPlaceholder" presStyleCnt="0"/>
      <dgm:spPr/>
      <dgm:t>
        <a:bodyPr/>
        <a:lstStyle/>
        <a:p>
          <a:endParaRPr lang="en-US"/>
        </a:p>
      </dgm:t>
    </dgm:pt>
    <dgm:pt modelId="{CEA6DE45-34A3-4AFD-83FA-17DF30B5911B}" type="pres">
      <dgm:prSet presAssocID="{DDCF633F-FE7B-48E3-B00E-3B8F3F01AA8B}" presName="center1" presStyleLbl="fgShp" presStyleIdx="0" presStyleCnt="2" custLinFactNeighborX="-1698" custLinFactNeighborY="1065"/>
      <dgm:spPr/>
      <dgm:t>
        <a:bodyPr/>
        <a:lstStyle/>
        <a:p>
          <a:endParaRPr lang="en-US"/>
        </a:p>
      </dgm:t>
    </dgm:pt>
    <dgm:pt modelId="{0F6192BC-413D-4C8F-90F7-3553F904C021}" type="pres">
      <dgm:prSet presAssocID="{DDCF633F-FE7B-48E3-B00E-3B8F3F01AA8B}" presName="center2" presStyleLbl="fgShp" presStyleIdx="1" presStyleCnt="2"/>
      <dgm:spPr/>
      <dgm:t>
        <a:bodyPr/>
        <a:lstStyle/>
        <a:p>
          <a:endParaRPr lang="en-US"/>
        </a:p>
      </dgm:t>
    </dgm:pt>
  </dgm:ptLst>
  <dgm:cxnLst>
    <dgm:cxn modelId="{5565C040-8402-4D8D-A25B-F3FDBC9951E3}" srcId="{8FFFF72A-1AB4-42C6-A103-8C807B69A277}" destId="{BFCA884B-1F11-4E88-9AD9-8B416C749DD0}" srcOrd="1" destOrd="0" parTransId="{372EB7DA-C2D5-4283-9706-A6EB836158FE}" sibTransId="{24DEA6AB-178C-4DF8-9B76-7A3DF7114F6F}"/>
    <dgm:cxn modelId="{DFBC154C-80BD-4CEE-82D3-9EB650F30D8B}" type="presOf" srcId="{DE3BC994-31E2-42CE-A6D6-1212BBF837B3}" destId="{60EE5B04-9416-4F7D-8450-1A45C601222D}" srcOrd="1" destOrd="0" presId="urn:microsoft.com/office/officeart/2005/8/layout/cycle4#1"/>
    <dgm:cxn modelId="{601BEFB6-7949-4643-9232-C18A951E83F1}" srcId="{DDCF633F-FE7B-48E3-B00E-3B8F3F01AA8B}" destId="{C571C3B6-F572-429C-B8A0-DDEFF63D771E}" srcOrd="2" destOrd="0" parTransId="{0B20B126-550C-4AA9-9DDA-4EAD5505A052}" sibTransId="{94C5EB12-F6C1-430D-8D0C-3024E82DD958}"/>
    <dgm:cxn modelId="{195E435E-FAC9-4666-AD91-FDB6C51E0702}" type="presOf" srcId="{BFCA884B-1F11-4E88-9AD9-8B416C749DD0}" destId="{6C15E08F-2EC6-42F8-B710-BDB2237FA98A}" srcOrd="0" destOrd="1" presId="urn:microsoft.com/office/officeart/2005/8/layout/cycle4#1"/>
    <dgm:cxn modelId="{8EBFCCC6-084B-4CE9-A630-9F3A568DAA2E}" type="presOf" srcId="{7E91968B-04F3-44FF-BF7D-9D45534B8C68}" destId="{4C0F27F1-4B79-40D2-9D08-2E4966D9D8EE}" srcOrd="1" destOrd="2" presId="urn:microsoft.com/office/officeart/2005/8/layout/cycle4#1"/>
    <dgm:cxn modelId="{05A2AC5A-3316-4DDB-A15B-F850BFC90682}" type="presOf" srcId="{E95F1A17-62E9-4EDF-94C2-8DD02A01F3BF}" destId="{85B27527-81AA-4CC5-8A1C-02D6E933D856}" srcOrd="0" destOrd="2" presId="urn:microsoft.com/office/officeart/2005/8/layout/cycle4#1"/>
    <dgm:cxn modelId="{025C8530-76DC-40F0-A8A7-C42740B7EFA3}" type="presOf" srcId="{5492A103-8169-4F6D-860B-2485DE7A5E01}" destId="{EA360337-EDCF-4870-8EC8-250164545963}" srcOrd="1" destOrd="2" presId="urn:microsoft.com/office/officeart/2005/8/layout/cycle4#1"/>
    <dgm:cxn modelId="{B9AECBC9-6A8D-47A0-B9F7-AD274BD94B09}" srcId="{DDCF633F-FE7B-48E3-B00E-3B8F3F01AA8B}" destId="{2F96B966-08F6-46A6-89D6-DEF5B19B314E}" srcOrd="1" destOrd="0" parTransId="{A45C63C4-B32C-4541-A337-E3874D1D7DF2}" sibTransId="{0A9C8DDE-C82C-4F39-848F-CA94DCE89662}"/>
    <dgm:cxn modelId="{2B2F6F77-8BDF-4C21-8346-CFACF30DDDFB}" type="presOf" srcId="{7017EA7A-9F69-4AD1-B739-45599DEC0878}" destId="{EA360337-EDCF-4870-8EC8-250164545963}" srcOrd="1" destOrd="0" presId="urn:microsoft.com/office/officeart/2005/8/layout/cycle4#1"/>
    <dgm:cxn modelId="{B217643E-DE5F-4ABE-ADC3-27028E9467EC}" type="presOf" srcId="{34816CB6-2275-4B62-9FE2-75165513141F}" destId="{F7DDD6F5-4FA0-439F-BCBB-71A1915435AF}" srcOrd="1" destOrd="1" presId="urn:microsoft.com/office/officeart/2005/8/layout/cycle4#1"/>
    <dgm:cxn modelId="{00DC3F3C-4CFA-4C08-9CF1-8876FEE8E90E}" srcId="{FFC5429F-740B-4BAE-95DC-62595958739B}" destId="{5492A103-8169-4F6D-860B-2485DE7A5E01}" srcOrd="2" destOrd="0" parTransId="{952FFDFE-76AA-470F-9165-0F226ED11C14}" sibTransId="{346CD544-F5C3-48C1-9902-1446CBEB7F26}"/>
    <dgm:cxn modelId="{5E157458-156F-440D-A3AE-97DC63EB4D7C}" type="presOf" srcId="{2F96B966-08F6-46A6-89D6-DEF5B19B314E}" destId="{49C26651-FE1F-421A-9EB5-76EE87C5AEC7}" srcOrd="0" destOrd="0" presId="urn:microsoft.com/office/officeart/2005/8/layout/cycle4#1"/>
    <dgm:cxn modelId="{7D29B70C-6B02-43E8-A36A-3D5E87F39357}" type="presOf" srcId="{8FFFF72A-1AB4-42C6-A103-8C807B69A277}" destId="{F9D0F67B-079D-487C-84AA-A2AD3FC91E2F}" srcOrd="0" destOrd="0" presId="urn:microsoft.com/office/officeart/2005/8/layout/cycle4#1"/>
    <dgm:cxn modelId="{29383598-55C1-46FE-B277-CEC9AAA9D8B4}" srcId="{2F96B966-08F6-46A6-89D6-DEF5B19B314E}" destId="{DE3BC994-31E2-42CE-A6D6-1212BBF837B3}" srcOrd="0" destOrd="0" parTransId="{03AD576E-498B-43DD-AA4E-629868BE8C18}" sibTransId="{F3991B9D-E823-4862-ADF4-E72CFAAC8A45}"/>
    <dgm:cxn modelId="{9A84280E-58DF-4794-AC9D-E469EE6DBF7D}" type="presOf" srcId="{DE3BC994-31E2-42CE-A6D6-1212BBF837B3}" destId="{85B27527-81AA-4CC5-8A1C-02D6E933D856}" srcOrd="0" destOrd="0" presId="urn:microsoft.com/office/officeart/2005/8/layout/cycle4#1"/>
    <dgm:cxn modelId="{9B948A34-C0EB-4214-888E-DEBA3C722547}" type="presOf" srcId="{C571C3B6-F572-429C-B8A0-DDEFF63D771E}" destId="{406B55BF-D9D5-4ED8-9EA6-FC666662B926}" srcOrd="0" destOrd="0" presId="urn:microsoft.com/office/officeart/2005/8/layout/cycle4#1"/>
    <dgm:cxn modelId="{123A85A9-7542-4C15-936F-2305513C9948}" type="presOf" srcId="{C76445E4-EAE8-40C9-A624-F1E533956828}" destId="{85B27527-81AA-4CC5-8A1C-02D6E933D856}" srcOrd="0" destOrd="1" presId="urn:microsoft.com/office/officeart/2005/8/layout/cycle4#1"/>
    <dgm:cxn modelId="{0C0F4C8E-529D-4566-ADA9-4FD8142994D9}" type="presOf" srcId="{BFCA884B-1F11-4E88-9AD9-8B416C749DD0}" destId="{4C0F27F1-4B79-40D2-9D08-2E4966D9D8EE}" srcOrd="1" destOrd="1" presId="urn:microsoft.com/office/officeart/2005/8/layout/cycle4#1"/>
    <dgm:cxn modelId="{B2C0F910-86CA-480E-9135-8523202EB7E1}" srcId="{8FFFF72A-1AB4-42C6-A103-8C807B69A277}" destId="{7E91968B-04F3-44FF-BF7D-9D45534B8C68}" srcOrd="2" destOrd="0" parTransId="{66B555AE-735F-466F-91B9-CB9B6DACBF05}" sibTransId="{23793ED3-FEDD-424F-8848-E70BBC80868E}"/>
    <dgm:cxn modelId="{C3C5D271-54C5-47F9-AE75-E495E05F38C9}" type="presOf" srcId="{23B8A7F4-CC50-4F32-ACBE-BD0E4D77F661}" destId="{4C0F27F1-4B79-40D2-9D08-2E4966D9D8EE}" srcOrd="1" destOrd="0" presId="urn:microsoft.com/office/officeart/2005/8/layout/cycle4#1"/>
    <dgm:cxn modelId="{EC7AD9CD-269C-4F9F-AEEC-159F2AAB48E9}" type="presOf" srcId="{4D932741-1CBB-4D2D-ACA4-301517D440A4}" destId="{CA1AF6B5-0CEE-48E1-8980-5974BB093ACF}" srcOrd="0" destOrd="0" presId="urn:microsoft.com/office/officeart/2005/8/layout/cycle4#1"/>
    <dgm:cxn modelId="{39757B5D-ADB6-43AE-A838-5097AA9F42D9}" type="presOf" srcId="{23B8A7F4-CC50-4F32-ACBE-BD0E4D77F661}" destId="{6C15E08F-2EC6-42F8-B710-BDB2237FA98A}" srcOrd="0" destOrd="0" presId="urn:microsoft.com/office/officeart/2005/8/layout/cycle4#1"/>
    <dgm:cxn modelId="{E8612091-B62B-4B0D-A842-742277CE76C3}" srcId="{FFC5429F-740B-4BAE-95DC-62595958739B}" destId="{7017EA7A-9F69-4AD1-B739-45599DEC0878}" srcOrd="0" destOrd="0" parTransId="{E3D96CCB-5284-4E83-B232-CDC51EE06DCD}" sibTransId="{5EF51475-2712-4307-A6DE-3CF8449EBBAA}"/>
    <dgm:cxn modelId="{496CA3D3-0563-4B51-BC62-27B6617DED16}" srcId="{8FFFF72A-1AB4-42C6-A103-8C807B69A277}" destId="{23B8A7F4-CC50-4F32-ACBE-BD0E4D77F661}" srcOrd="0" destOrd="0" parTransId="{4236D4C9-1640-4CEE-A1CB-0369142ABCAB}" sibTransId="{3E80794D-2634-4E9D-8A26-F67F8D94E53D}"/>
    <dgm:cxn modelId="{5C525744-651E-4D54-A266-00237CEE4CDE}" srcId="{C571C3B6-F572-429C-B8A0-DDEFF63D771E}" destId="{7765773D-A3AA-4469-83F0-0FCEB9D6FA79}" srcOrd="2" destOrd="0" parTransId="{A48FB36B-EB42-48AF-ABA1-B5EF6D67A403}" sibTransId="{7F05D421-6933-4AAE-877E-9E02238BEFEC}"/>
    <dgm:cxn modelId="{49A96761-2F6D-4C50-83B0-1A33A5CD0D6E}" type="presOf" srcId="{AF629CDB-3B6E-4875-B413-AC4AC1FC4BDF}" destId="{A342CFD0-13C3-487B-BB5F-D7BDC1882A4D}" srcOrd="0" destOrd="1" presId="urn:microsoft.com/office/officeart/2005/8/layout/cycle4#1"/>
    <dgm:cxn modelId="{258F7D4E-7F4D-4912-BC5A-E6C60E871A81}" srcId="{2F96B966-08F6-46A6-89D6-DEF5B19B314E}" destId="{C76445E4-EAE8-40C9-A624-F1E533956828}" srcOrd="1" destOrd="0" parTransId="{EA89C9AD-BD6A-4BE7-AC4D-5B699FFF0993}" sibTransId="{E59A521F-9CF4-45EF-B010-D2635C8E6E04}"/>
    <dgm:cxn modelId="{FF72ADFA-1E8F-4424-A311-58F6AE45797C}" type="presOf" srcId="{5492A103-8169-4F6D-860B-2485DE7A5E01}" destId="{A342CFD0-13C3-487B-BB5F-D7BDC1882A4D}" srcOrd="0" destOrd="2" presId="urn:microsoft.com/office/officeart/2005/8/layout/cycle4#1"/>
    <dgm:cxn modelId="{FF64F7E4-5880-4BAA-A573-ECE4CF6C9976}" srcId="{FFC5429F-740B-4BAE-95DC-62595958739B}" destId="{AF629CDB-3B6E-4875-B413-AC4AC1FC4BDF}" srcOrd="1" destOrd="0" parTransId="{17832E55-6897-4241-8D8B-62D85424510F}" sibTransId="{CE0ECF27-8D07-417F-829C-135CE3F3C4D8}"/>
    <dgm:cxn modelId="{9AB5FB4E-291D-4C34-ADD2-3E25F088F07D}" type="presOf" srcId="{4D932741-1CBB-4D2D-ACA4-301517D440A4}" destId="{F7DDD6F5-4FA0-439F-BCBB-71A1915435AF}" srcOrd="1" destOrd="0" presId="urn:microsoft.com/office/officeart/2005/8/layout/cycle4#1"/>
    <dgm:cxn modelId="{201B22D1-4BAF-4DD7-98A2-9D35787445FF}" type="presOf" srcId="{7017EA7A-9F69-4AD1-B739-45599DEC0878}" destId="{A342CFD0-13C3-487B-BB5F-D7BDC1882A4D}" srcOrd="0" destOrd="0" presId="urn:microsoft.com/office/officeart/2005/8/layout/cycle4#1"/>
    <dgm:cxn modelId="{EED4D5E2-1A68-4D01-8000-08044F0C0075}" type="presOf" srcId="{7E91968B-04F3-44FF-BF7D-9D45534B8C68}" destId="{6C15E08F-2EC6-42F8-B710-BDB2237FA98A}" srcOrd="0" destOrd="2" presId="urn:microsoft.com/office/officeart/2005/8/layout/cycle4#1"/>
    <dgm:cxn modelId="{B71EBAC6-431F-41AC-9F7A-29CAF50E20A9}" type="presOf" srcId="{FFC5429F-740B-4BAE-95DC-62595958739B}" destId="{653056F4-AFDF-4DB4-A2E6-12F7CC7677BA}" srcOrd="0" destOrd="0" presId="urn:microsoft.com/office/officeart/2005/8/layout/cycle4#1"/>
    <dgm:cxn modelId="{4E0470BD-6184-4944-A9E8-C182038FFCCC}" type="presOf" srcId="{7765773D-A3AA-4469-83F0-0FCEB9D6FA79}" destId="{CA1AF6B5-0CEE-48E1-8980-5974BB093ACF}" srcOrd="0" destOrd="2" presId="urn:microsoft.com/office/officeart/2005/8/layout/cycle4#1"/>
    <dgm:cxn modelId="{FB5F9272-2542-41AF-AF69-AF6B280D93AF}" type="presOf" srcId="{E95F1A17-62E9-4EDF-94C2-8DD02A01F3BF}" destId="{60EE5B04-9416-4F7D-8450-1A45C601222D}" srcOrd="1" destOrd="2" presId="urn:microsoft.com/office/officeart/2005/8/layout/cycle4#1"/>
    <dgm:cxn modelId="{9FCED0AE-1F3E-4F71-9309-2CA75BED52C3}" type="presOf" srcId="{34816CB6-2275-4B62-9FE2-75165513141F}" destId="{CA1AF6B5-0CEE-48E1-8980-5974BB093ACF}" srcOrd="0" destOrd="1" presId="urn:microsoft.com/office/officeart/2005/8/layout/cycle4#1"/>
    <dgm:cxn modelId="{F38AFA49-2501-4BA0-9A4E-B4F8EF0C8B2C}" srcId="{C571C3B6-F572-429C-B8A0-DDEFF63D771E}" destId="{34816CB6-2275-4B62-9FE2-75165513141F}" srcOrd="1" destOrd="0" parTransId="{121E58B2-A3C5-4653-A48B-883959FAC941}" sibTransId="{20AEAA99-6D44-49AD-A75C-03273B4AAB09}"/>
    <dgm:cxn modelId="{E5D0B7BB-8E08-434C-A460-6B669E77CC1B}" type="presOf" srcId="{DDCF633F-FE7B-48E3-B00E-3B8F3F01AA8B}" destId="{4DF0A5DD-950D-4AB7-93BD-8BB977C61A39}" srcOrd="0" destOrd="0" presId="urn:microsoft.com/office/officeart/2005/8/layout/cycle4#1"/>
    <dgm:cxn modelId="{DD989F4E-C02E-4C96-9B8F-4D600B264295}" srcId="{C571C3B6-F572-429C-B8A0-DDEFF63D771E}" destId="{4D932741-1CBB-4D2D-ACA4-301517D440A4}" srcOrd="0" destOrd="0" parTransId="{4B4FF781-33CE-4857-B849-2C3FDC558680}" sibTransId="{F7F0F112-C44A-4176-8391-74AA5AAE73AE}"/>
    <dgm:cxn modelId="{0B63F6B5-4332-4A8F-8088-C41A5E49178E}" srcId="{DDCF633F-FE7B-48E3-B00E-3B8F3F01AA8B}" destId="{8FFFF72A-1AB4-42C6-A103-8C807B69A277}" srcOrd="3" destOrd="0" parTransId="{6DF2CEC0-FBBE-4B0E-8424-5D03D08D99EE}" sibTransId="{DE929F6F-1164-495D-B918-71465E8F4261}"/>
    <dgm:cxn modelId="{4C9BAA3F-1235-44C9-BEA1-79CEFC363C21}" type="presOf" srcId="{AF629CDB-3B6E-4875-B413-AC4AC1FC4BDF}" destId="{EA360337-EDCF-4870-8EC8-250164545963}" srcOrd="1" destOrd="1" presId="urn:microsoft.com/office/officeart/2005/8/layout/cycle4#1"/>
    <dgm:cxn modelId="{5798AD91-C180-49B1-ABCF-FA8E1DB6C027}" srcId="{DDCF633F-FE7B-48E3-B00E-3B8F3F01AA8B}" destId="{FFC5429F-740B-4BAE-95DC-62595958739B}" srcOrd="0" destOrd="0" parTransId="{DEC1AA53-7670-414F-99B4-D30E9F7F5749}" sibTransId="{7CB8C440-F19E-4E28-9506-09DF7A8914BD}"/>
    <dgm:cxn modelId="{0BC69E80-3F4A-4279-B84B-634C72CA0887}" type="presOf" srcId="{7765773D-A3AA-4469-83F0-0FCEB9D6FA79}" destId="{F7DDD6F5-4FA0-439F-BCBB-71A1915435AF}" srcOrd="1" destOrd="2" presId="urn:microsoft.com/office/officeart/2005/8/layout/cycle4#1"/>
    <dgm:cxn modelId="{30FD4944-9477-4692-8FBC-66E292C9B923}" srcId="{2F96B966-08F6-46A6-89D6-DEF5B19B314E}" destId="{E95F1A17-62E9-4EDF-94C2-8DD02A01F3BF}" srcOrd="2" destOrd="0" parTransId="{EE2A7A81-2A1A-44C9-BF11-26C0CF0E5E19}" sibTransId="{47B622FE-45A9-43CE-B6DA-ACC403E5CB76}"/>
    <dgm:cxn modelId="{6F82F353-63AD-4D46-A20A-E44989E4EAB9}" type="presOf" srcId="{C76445E4-EAE8-40C9-A624-F1E533956828}" destId="{60EE5B04-9416-4F7D-8450-1A45C601222D}" srcOrd="1" destOrd="1" presId="urn:microsoft.com/office/officeart/2005/8/layout/cycle4#1"/>
    <dgm:cxn modelId="{490639A2-BB4B-4FA0-A3AD-F8C60C02512D}" type="presParOf" srcId="{4DF0A5DD-950D-4AB7-93BD-8BB977C61A39}" destId="{965CF186-DB77-42ED-87F5-AA506E3D1918}" srcOrd="0" destOrd="0" presId="urn:microsoft.com/office/officeart/2005/8/layout/cycle4#1"/>
    <dgm:cxn modelId="{582BF21D-D74A-4585-8633-33980C2B5317}" type="presParOf" srcId="{965CF186-DB77-42ED-87F5-AA506E3D1918}" destId="{F73E1A05-A7D4-4C39-965F-86F16D9B2718}" srcOrd="0" destOrd="0" presId="urn:microsoft.com/office/officeart/2005/8/layout/cycle4#1"/>
    <dgm:cxn modelId="{5EB3F263-4D67-4409-BFA8-60A5B4038E53}" type="presParOf" srcId="{F73E1A05-A7D4-4C39-965F-86F16D9B2718}" destId="{A342CFD0-13C3-487B-BB5F-D7BDC1882A4D}" srcOrd="0" destOrd="0" presId="urn:microsoft.com/office/officeart/2005/8/layout/cycle4#1"/>
    <dgm:cxn modelId="{EB3D9DBD-3401-435D-BE14-33EFE16D80FE}" type="presParOf" srcId="{F73E1A05-A7D4-4C39-965F-86F16D9B2718}" destId="{EA360337-EDCF-4870-8EC8-250164545963}" srcOrd="1" destOrd="0" presId="urn:microsoft.com/office/officeart/2005/8/layout/cycle4#1"/>
    <dgm:cxn modelId="{1081A19C-3F20-498F-B983-912AD2DE7F16}" type="presParOf" srcId="{965CF186-DB77-42ED-87F5-AA506E3D1918}" destId="{E8ECDA70-A1FB-47DE-93C4-683CA5DA7616}" srcOrd="1" destOrd="0" presId="urn:microsoft.com/office/officeart/2005/8/layout/cycle4#1"/>
    <dgm:cxn modelId="{6731FEE8-EA76-4AC4-A853-1E6A19A8B1A4}" type="presParOf" srcId="{E8ECDA70-A1FB-47DE-93C4-683CA5DA7616}" destId="{85B27527-81AA-4CC5-8A1C-02D6E933D856}" srcOrd="0" destOrd="0" presId="urn:microsoft.com/office/officeart/2005/8/layout/cycle4#1"/>
    <dgm:cxn modelId="{94BAB4A6-E8ED-485F-AF41-E64E223FA629}" type="presParOf" srcId="{E8ECDA70-A1FB-47DE-93C4-683CA5DA7616}" destId="{60EE5B04-9416-4F7D-8450-1A45C601222D}" srcOrd="1" destOrd="0" presId="urn:microsoft.com/office/officeart/2005/8/layout/cycle4#1"/>
    <dgm:cxn modelId="{D3184419-C44B-46AF-9AAC-C75BAD04113F}" type="presParOf" srcId="{965CF186-DB77-42ED-87F5-AA506E3D1918}" destId="{DE364690-373C-48EF-A283-CD55D3BD1FAE}" srcOrd="2" destOrd="0" presId="urn:microsoft.com/office/officeart/2005/8/layout/cycle4#1"/>
    <dgm:cxn modelId="{DC8EDF6A-8628-4A6D-B16C-9406EE0676AE}" type="presParOf" srcId="{DE364690-373C-48EF-A283-CD55D3BD1FAE}" destId="{CA1AF6B5-0CEE-48E1-8980-5974BB093ACF}" srcOrd="0" destOrd="0" presId="urn:microsoft.com/office/officeart/2005/8/layout/cycle4#1"/>
    <dgm:cxn modelId="{E5C54C7D-4FEE-43B3-BBB4-2A650756BF48}" type="presParOf" srcId="{DE364690-373C-48EF-A283-CD55D3BD1FAE}" destId="{F7DDD6F5-4FA0-439F-BCBB-71A1915435AF}" srcOrd="1" destOrd="0" presId="urn:microsoft.com/office/officeart/2005/8/layout/cycle4#1"/>
    <dgm:cxn modelId="{BF5102D3-6A48-44EB-B8FA-F3BA0FE48CB9}" type="presParOf" srcId="{965CF186-DB77-42ED-87F5-AA506E3D1918}" destId="{F40D576E-2AF5-45A9-819D-6728342BC602}" srcOrd="3" destOrd="0" presId="urn:microsoft.com/office/officeart/2005/8/layout/cycle4#1"/>
    <dgm:cxn modelId="{E63794A0-EDF4-4DD8-B59F-0446D8FDDBF2}" type="presParOf" srcId="{F40D576E-2AF5-45A9-819D-6728342BC602}" destId="{6C15E08F-2EC6-42F8-B710-BDB2237FA98A}" srcOrd="0" destOrd="0" presId="urn:microsoft.com/office/officeart/2005/8/layout/cycle4#1"/>
    <dgm:cxn modelId="{99006418-25FF-47BE-AEF5-84B196193A88}" type="presParOf" srcId="{F40D576E-2AF5-45A9-819D-6728342BC602}" destId="{4C0F27F1-4B79-40D2-9D08-2E4966D9D8EE}" srcOrd="1" destOrd="0" presId="urn:microsoft.com/office/officeart/2005/8/layout/cycle4#1"/>
    <dgm:cxn modelId="{4E92A753-C468-4572-B6DE-2A23E4296059}" type="presParOf" srcId="{965CF186-DB77-42ED-87F5-AA506E3D1918}" destId="{E21A4A5C-B7D1-4F06-9DF3-ED4BA95C6773}" srcOrd="4" destOrd="0" presId="urn:microsoft.com/office/officeart/2005/8/layout/cycle4#1"/>
    <dgm:cxn modelId="{5F031ECD-C4DF-4431-A34E-9FB4BF0E78A5}" type="presParOf" srcId="{4DF0A5DD-950D-4AB7-93BD-8BB977C61A39}" destId="{39D15673-568F-4993-8340-3CC052D989B3}" srcOrd="1" destOrd="0" presId="urn:microsoft.com/office/officeart/2005/8/layout/cycle4#1"/>
    <dgm:cxn modelId="{45EFD9F9-6884-49B4-BF76-8A698CB29E4E}" type="presParOf" srcId="{39D15673-568F-4993-8340-3CC052D989B3}" destId="{653056F4-AFDF-4DB4-A2E6-12F7CC7677BA}" srcOrd="0" destOrd="0" presId="urn:microsoft.com/office/officeart/2005/8/layout/cycle4#1"/>
    <dgm:cxn modelId="{B91E8163-C52E-4B33-B17F-1506C0CFDB4C}" type="presParOf" srcId="{39D15673-568F-4993-8340-3CC052D989B3}" destId="{49C26651-FE1F-421A-9EB5-76EE87C5AEC7}" srcOrd="1" destOrd="0" presId="urn:microsoft.com/office/officeart/2005/8/layout/cycle4#1"/>
    <dgm:cxn modelId="{200287E3-3E36-4B4D-A729-D4B5B18FF090}" type="presParOf" srcId="{39D15673-568F-4993-8340-3CC052D989B3}" destId="{406B55BF-D9D5-4ED8-9EA6-FC666662B926}" srcOrd="2" destOrd="0" presId="urn:microsoft.com/office/officeart/2005/8/layout/cycle4#1"/>
    <dgm:cxn modelId="{C3924E02-9F7F-4B38-9332-EA6D60BEAECC}" type="presParOf" srcId="{39D15673-568F-4993-8340-3CC052D989B3}" destId="{F9D0F67B-079D-487C-84AA-A2AD3FC91E2F}" srcOrd="3" destOrd="0" presId="urn:microsoft.com/office/officeart/2005/8/layout/cycle4#1"/>
    <dgm:cxn modelId="{0FE24EB5-E6AA-47DF-914B-182155DCAE57}" type="presParOf" srcId="{39D15673-568F-4993-8340-3CC052D989B3}" destId="{20F55FCE-83C8-4FD3-A00F-0BC5C4710C57}" srcOrd="4" destOrd="0" presId="urn:microsoft.com/office/officeart/2005/8/layout/cycle4#1"/>
    <dgm:cxn modelId="{601AEC2E-B418-4FEC-AAFD-1BC3DE0D9426}" type="presParOf" srcId="{4DF0A5DD-950D-4AB7-93BD-8BB977C61A39}" destId="{CEA6DE45-34A3-4AFD-83FA-17DF30B5911B}" srcOrd="2" destOrd="0" presId="urn:microsoft.com/office/officeart/2005/8/layout/cycle4#1"/>
    <dgm:cxn modelId="{0B92D40D-0DE1-4923-9C04-A2FBDE9DE0EA}" type="presParOf" srcId="{4DF0A5DD-950D-4AB7-93BD-8BB977C61A39}" destId="{0F6192BC-413D-4C8F-90F7-3553F904C021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1AF6B5-0CEE-48E1-8980-5974BB093ACF}">
      <dsp:nvSpPr>
        <dsp:cNvPr id="0" name=""/>
        <dsp:cNvSpPr/>
      </dsp:nvSpPr>
      <dsp:spPr>
        <a:xfrm>
          <a:off x="4202050" y="2833126"/>
          <a:ext cx="2058182" cy="1333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-3146439"/>
              <a:satOff val="-17729"/>
              <a:lumOff val="-40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Indicator 1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Indicator 2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Indicator 3</a:t>
          </a:r>
          <a:endParaRPr lang="en-US" sz="1700" kern="1200" dirty="0"/>
        </a:p>
      </dsp:txBody>
      <dsp:txXfrm>
        <a:off x="4848792" y="3195722"/>
        <a:ext cx="1382153" cy="941352"/>
      </dsp:txXfrm>
    </dsp:sp>
    <dsp:sp modelId="{6C15E08F-2EC6-42F8-B710-BDB2237FA98A}">
      <dsp:nvSpPr>
        <dsp:cNvPr id="0" name=""/>
        <dsp:cNvSpPr/>
      </dsp:nvSpPr>
      <dsp:spPr>
        <a:xfrm>
          <a:off x="843962" y="2833126"/>
          <a:ext cx="2058182" cy="1333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-4719658"/>
              <a:satOff val="-26593"/>
              <a:lumOff val="-6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Indicator 1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Indicator 2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Indicator 3</a:t>
          </a:r>
          <a:endParaRPr lang="en-US" sz="1700" kern="1200" dirty="0"/>
        </a:p>
      </dsp:txBody>
      <dsp:txXfrm>
        <a:off x="873249" y="3195722"/>
        <a:ext cx="1382153" cy="941352"/>
      </dsp:txXfrm>
    </dsp:sp>
    <dsp:sp modelId="{85B27527-81AA-4CC5-8A1C-02D6E933D856}">
      <dsp:nvSpPr>
        <dsp:cNvPr id="0" name=""/>
        <dsp:cNvSpPr/>
      </dsp:nvSpPr>
      <dsp:spPr>
        <a:xfrm>
          <a:off x="4202050" y="0"/>
          <a:ext cx="2058182" cy="1333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-1573219"/>
              <a:satOff val="-8864"/>
              <a:lumOff val="-20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Indicator 1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Indicator 2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Indicator 3</a:t>
          </a:r>
          <a:endParaRPr lang="en-US" sz="1700" kern="1200" dirty="0"/>
        </a:p>
      </dsp:txBody>
      <dsp:txXfrm>
        <a:off x="4848792" y="29287"/>
        <a:ext cx="1382153" cy="941352"/>
      </dsp:txXfrm>
    </dsp:sp>
    <dsp:sp modelId="{A342CFD0-13C3-487B-BB5F-D7BDC1882A4D}">
      <dsp:nvSpPr>
        <dsp:cNvPr id="0" name=""/>
        <dsp:cNvSpPr/>
      </dsp:nvSpPr>
      <dsp:spPr>
        <a:xfrm>
          <a:off x="881545" y="0"/>
          <a:ext cx="2058182" cy="1333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Indicator 1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Indicator 2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Indicator 3</a:t>
          </a:r>
          <a:endParaRPr lang="en-US" sz="1700" kern="1200" dirty="0"/>
        </a:p>
      </dsp:txBody>
      <dsp:txXfrm>
        <a:off x="910832" y="29287"/>
        <a:ext cx="1382153" cy="941352"/>
      </dsp:txXfrm>
    </dsp:sp>
    <dsp:sp modelId="{653056F4-AFDF-4DB4-A2E6-12F7CC7677BA}">
      <dsp:nvSpPr>
        <dsp:cNvPr id="0" name=""/>
        <dsp:cNvSpPr/>
      </dsp:nvSpPr>
      <dsp:spPr>
        <a:xfrm>
          <a:off x="1706399" y="237482"/>
          <a:ext cx="1804034" cy="1804034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Financial</a:t>
          </a:r>
          <a:endParaRPr lang="en-US" sz="1700" kern="1200" dirty="0"/>
        </a:p>
      </dsp:txBody>
      <dsp:txXfrm>
        <a:off x="2234788" y="765871"/>
        <a:ext cx="1275645" cy="1275645"/>
      </dsp:txXfrm>
    </dsp:sp>
    <dsp:sp modelId="{49C26651-FE1F-421A-9EB5-76EE87C5AEC7}">
      <dsp:nvSpPr>
        <dsp:cNvPr id="0" name=""/>
        <dsp:cNvSpPr/>
      </dsp:nvSpPr>
      <dsp:spPr>
        <a:xfrm rot="5400000">
          <a:off x="3593761" y="237482"/>
          <a:ext cx="1804034" cy="1804034"/>
        </a:xfrm>
        <a:prstGeom prst="pieWedge">
          <a:avLst/>
        </a:prstGeom>
        <a:solidFill>
          <a:schemeClr val="accent2">
            <a:hueOff val="-1573219"/>
            <a:satOff val="-8864"/>
            <a:lumOff val="-202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Customer</a:t>
          </a:r>
          <a:endParaRPr lang="en-US" sz="1700" kern="1200" dirty="0"/>
        </a:p>
      </dsp:txBody>
      <dsp:txXfrm rot="-5400000">
        <a:off x="3593761" y="765871"/>
        <a:ext cx="1275645" cy="1275645"/>
      </dsp:txXfrm>
    </dsp:sp>
    <dsp:sp modelId="{406B55BF-D9D5-4ED8-9EA6-FC666662B926}">
      <dsp:nvSpPr>
        <dsp:cNvPr id="0" name=""/>
        <dsp:cNvSpPr/>
      </dsp:nvSpPr>
      <dsp:spPr>
        <a:xfrm rot="10800000">
          <a:off x="3593761" y="2124844"/>
          <a:ext cx="1804034" cy="1804034"/>
        </a:xfrm>
        <a:prstGeom prst="pieWedge">
          <a:avLst/>
        </a:prstGeom>
        <a:solidFill>
          <a:schemeClr val="accent2">
            <a:hueOff val="-3146439"/>
            <a:satOff val="-17729"/>
            <a:lumOff val="-4052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Learning</a:t>
          </a:r>
          <a:br>
            <a:rPr lang="en-US" sz="1700" kern="1200" dirty="0" smtClean="0"/>
          </a:br>
          <a:r>
            <a:rPr lang="en-US" sz="1700" kern="1200" dirty="0" smtClean="0"/>
            <a:t>&amp; Growth</a:t>
          </a:r>
          <a:endParaRPr lang="en-US" sz="1700" kern="1200" dirty="0"/>
        </a:p>
      </dsp:txBody>
      <dsp:txXfrm rot="10800000">
        <a:off x="3593761" y="2124844"/>
        <a:ext cx="1275645" cy="1275645"/>
      </dsp:txXfrm>
    </dsp:sp>
    <dsp:sp modelId="{F9D0F67B-079D-487C-84AA-A2AD3FC91E2F}">
      <dsp:nvSpPr>
        <dsp:cNvPr id="0" name=""/>
        <dsp:cNvSpPr/>
      </dsp:nvSpPr>
      <dsp:spPr>
        <a:xfrm rot="16200000">
          <a:off x="1706399" y="2124844"/>
          <a:ext cx="1804034" cy="1804034"/>
        </a:xfrm>
        <a:prstGeom prst="pieWedge">
          <a:avLst/>
        </a:prstGeom>
        <a:solidFill>
          <a:schemeClr val="accent2">
            <a:hueOff val="-4719658"/>
            <a:satOff val="-26593"/>
            <a:lumOff val="-6078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Internal Processes</a:t>
          </a:r>
          <a:endParaRPr lang="en-US" sz="1700" kern="1200" dirty="0"/>
        </a:p>
      </dsp:txBody>
      <dsp:txXfrm rot="5400000">
        <a:off x="2234788" y="2124844"/>
        <a:ext cx="1275645" cy="1275645"/>
      </dsp:txXfrm>
    </dsp:sp>
    <dsp:sp modelId="{CEA6DE45-34A3-4AFD-83FA-17DF30B5911B}">
      <dsp:nvSpPr>
        <dsp:cNvPr id="0" name=""/>
        <dsp:cNvSpPr/>
      </dsp:nvSpPr>
      <dsp:spPr>
        <a:xfrm>
          <a:off x="3230086" y="1713976"/>
          <a:ext cx="622871" cy="541627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6192BC-413D-4C8F-90F7-3553F904C021}">
      <dsp:nvSpPr>
        <dsp:cNvPr id="0" name=""/>
        <dsp:cNvSpPr/>
      </dsp:nvSpPr>
      <dsp:spPr>
        <a:xfrm rot="10800000">
          <a:off x="3240662" y="1916526"/>
          <a:ext cx="622871" cy="541627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182534"/>
            <a:ext cx="7205133" cy="623358"/>
          </a:xfrm>
        </p:spPr>
        <p:txBody>
          <a:bodyPr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817526"/>
            <a:ext cx="4572000" cy="533400"/>
          </a:xfrm>
        </p:spPr>
        <p:txBody>
          <a:bodyPr/>
          <a:lstStyle>
            <a:lvl1pPr marL="0" indent="0" algn="l">
              <a:buNone/>
              <a:defRPr>
                <a:solidFill>
                  <a:srgbClr val="80808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1936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3601"/>
            <a:ext cx="4038600" cy="519805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3601"/>
            <a:ext cx="4038600" cy="519805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41402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AD122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9220"/>
            <a:ext cx="3931920" cy="45904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041402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AD122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799220"/>
            <a:ext cx="3931920" cy="45904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8884"/>
            <a:ext cx="2139696" cy="659062"/>
          </a:xfrm>
        </p:spPr>
        <p:txBody>
          <a:bodyPr anchor="b">
            <a:noAutofit/>
          </a:bodyPr>
          <a:lstStyle>
            <a:lvl1pPr algn="l">
              <a:defRPr sz="2000" b="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068882"/>
            <a:ext cx="5715000" cy="530103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852857"/>
            <a:ext cx="2139696" cy="45213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216" y="1115353"/>
            <a:ext cx="2142680" cy="550137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1115353"/>
            <a:ext cx="5904390" cy="5223303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90402"/>
            <a:ext cx="2139696" cy="458601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88302" y="1115354"/>
            <a:ext cx="798497" cy="5145281"/>
          </a:xfrm>
        </p:spPr>
        <p:txBody>
          <a:bodyPr vert="eaVert" anchor="b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1115354"/>
            <a:ext cx="7235727" cy="5145281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7949"/>
            <a:ext cx="6665879" cy="660099"/>
          </a:xfrm>
          <a:prstGeom prst="rect">
            <a:avLst/>
          </a:prstGeom>
        </p:spPr>
        <p:txBody>
          <a:bodyPr vert="horz" lIns="91440" tIns="0" rIns="91440" bIns="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782"/>
            <a:ext cx="8229600" cy="5304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649527"/>
            <a:ext cx="9144000" cy="216000"/>
          </a:xfrm>
          <a:prstGeom prst="rect">
            <a:avLst/>
          </a:prstGeom>
          <a:solidFill>
            <a:srgbClr val="AD12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649527"/>
            <a:ext cx="2895600" cy="200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Wednesday, January 29,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649527"/>
            <a:ext cx="4114800" cy="200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649527"/>
            <a:ext cx="1066800" cy="200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220771" y="265654"/>
            <a:ext cx="1534319" cy="355034"/>
          </a:xfrm>
          <a:prstGeom prst="rect">
            <a:avLst/>
          </a:prstGeom>
          <a:noFill/>
        </p:spPr>
        <p:txBody>
          <a:bodyPr wrap="none" tIns="0" bIns="46800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INTRA</a:t>
            </a:r>
            <a:r>
              <a:rPr lang="en-US" sz="2000" dirty="0" smtClean="0">
                <a:solidFill>
                  <a:srgbClr val="AD1221"/>
                </a:solidFill>
                <a:latin typeface="Calibri"/>
                <a:cs typeface="Calibri"/>
              </a:rPr>
              <a:t>FOCUS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947022"/>
            <a:ext cx="9144000" cy="0"/>
          </a:xfrm>
          <a:prstGeom prst="line">
            <a:avLst/>
          </a:prstGeom>
          <a:ln w="19050">
            <a:solidFill>
              <a:srgbClr val="AD12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1" r:id="rId9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rafocus.co.uk/software/quickscore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0" dirty="0" smtClean="0">
                <a:latin typeface="Calibri"/>
                <a:cs typeface="Calibri"/>
              </a:rPr>
              <a:t>Intra</a:t>
            </a:r>
            <a:r>
              <a:rPr lang="en-US" sz="3600" b="0" dirty="0" smtClean="0">
                <a:solidFill>
                  <a:srgbClr val="AD1221"/>
                </a:solidFill>
                <a:latin typeface="Calibri"/>
                <a:cs typeface="Calibri"/>
              </a:rPr>
              <a:t>focus</a:t>
            </a:r>
            <a:endParaRPr lang="en-US" sz="3600" b="0" dirty="0">
              <a:solidFill>
                <a:srgbClr val="AD1221"/>
              </a:solidFill>
              <a:latin typeface="Calibri"/>
              <a:cs typeface="Calibri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0" y="4817526"/>
            <a:ext cx="4572000" cy="69970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Balanced Scorecard </a:t>
            </a:r>
            <a:br>
              <a:rPr lang="en-GB" dirty="0" smtClean="0"/>
            </a:br>
            <a:r>
              <a:rPr lang="en-GB" dirty="0" smtClean="0"/>
              <a:t>Presentational Templates</a:t>
            </a:r>
          </a:p>
        </p:txBody>
      </p:sp>
    </p:spTree>
    <p:extLst>
      <p:ext uri="{BB962C8B-B14F-4D97-AF65-F5344CB8AC3E}">
        <p14:creationId xmlns:p14="http://schemas.microsoft.com/office/powerpoint/2010/main" val="215518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Quickscore Application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1" dirty="0"/>
              <a:t>Software is not required to implement a Balanced Scorecard, but it does help.  </a:t>
            </a:r>
            <a:r>
              <a:rPr lang="en-GB" sz="2000" b="1" dirty="0" smtClean="0"/>
              <a:t>Furthermore a </a:t>
            </a:r>
            <a:r>
              <a:rPr lang="en-GB" sz="2000" b="1" dirty="0"/>
              <a:t>good software </a:t>
            </a:r>
            <a:r>
              <a:rPr lang="en-GB" sz="2000" b="1" dirty="0" smtClean="0"/>
              <a:t>tool </a:t>
            </a:r>
            <a:r>
              <a:rPr lang="en-GB" sz="2000" b="1" dirty="0"/>
              <a:t>will </a:t>
            </a:r>
            <a:r>
              <a:rPr lang="en-GB" sz="2000" b="1" dirty="0" smtClean="0"/>
              <a:t>allow </a:t>
            </a:r>
            <a:r>
              <a:rPr lang="en-GB" sz="2000" b="1" dirty="0"/>
              <a:t>user </a:t>
            </a:r>
            <a:r>
              <a:rPr lang="en-GB" sz="2000" b="1" dirty="0" smtClean="0"/>
              <a:t>to:</a:t>
            </a:r>
          </a:p>
          <a:p>
            <a:pPr lvl="1"/>
            <a:r>
              <a:rPr lang="en-GB" dirty="0"/>
              <a:t>o</a:t>
            </a:r>
            <a:r>
              <a:rPr lang="en-GB" dirty="0" smtClean="0"/>
              <a:t>rganise key metrics in a meaningful way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isplay data and combinations of data</a:t>
            </a:r>
          </a:p>
          <a:p>
            <a:pPr lvl="1"/>
            <a:r>
              <a:rPr lang="en-GB" dirty="0"/>
              <a:t>p</a:t>
            </a:r>
            <a:r>
              <a:rPr lang="en-GB" dirty="0" smtClean="0"/>
              <a:t>rovide management teams with a clear business overview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llow users to input data easily and frequently</a:t>
            </a:r>
            <a:endParaRPr lang="en-GB" dirty="0"/>
          </a:p>
          <a:p>
            <a:pPr lvl="1"/>
            <a:r>
              <a:rPr lang="en-GB" dirty="0" smtClean="0"/>
              <a:t>Provide the means to </a:t>
            </a:r>
            <a:r>
              <a:rPr lang="en-GB" dirty="0"/>
              <a:t>‘drill down’ to the underlying data should the need arise to question a specific </a:t>
            </a:r>
            <a:r>
              <a:rPr lang="en-GB" dirty="0" smtClean="0"/>
              <a:t>activity</a:t>
            </a:r>
          </a:p>
          <a:p>
            <a:pPr lvl="1"/>
            <a:endParaRPr lang="en-GB" dirty="0"/>
          </a:p>
          <a:p>
            <a:r>
              <a:rPr lang="en-GB" dirty="0" smtClean="0"/>
              <a:t>Intrafocus recommends the </a:t>
            </a:r>
            <a:r>
              <a:rPr lang="en-GB" dirty="0" smtClean="0">
                <a:hlinkClick r:id="rId2"/>
              </a:rPr>
              <a:t>Spiderstrategies Quickscore</a:t>
            </a:r>
            <a:r>
              <a:rPr lang="en-GB" dirty="0">
                <a:hlinkClick r:id="rId2"/>
              </a:rPr>
              <a:t> </a:t>
            </a:r>
            <a:r>
              <a:rPr lang="en-GB" dirty="0" smtClean="0">
                <a:hlinkClick r:id="rId2"/>
              </a:rPr>
              <a:t> </a:t>
            </a:r>
            <a:r>
              <a:rPr lang="en-GB" dirty="0" smtClean="0"/>
              <a:t>product to those companies that want to take a structured approach to rolling out Balanced Scorecards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9257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Balanced Scorecard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smtClean="0"/>
              <a:t>Balanced </a:t>
            </a:r>
            <a:r>
              <a:rPr lang="en-GB" dirty="0"/>
              <a:t>S</a:t>
            </a:r>
            <a:r>
              <a:rPr lang="en-GB" dirty="0" smtClean="0"/>
              <a:t>corecard </a:t>
            </a:r>
            <a:r>
              <a:rPr lang="en-GB" dirty="0"/>
              <a:t>is a strategic planning and management method used </a:t>
            </a:r>
            <a:r>
              <a:rPr lang="en-GB" dirty="0" smtClean="0"/>
              <a:t>to: </a:t>
            </a:r>
          </a:p>
          <a:p>
            <a:pPr lvl="1"/>
            <a:r>
              <a:rPr lang="en-GB" dirty="0" smtClean="0"/>
              <a:t>align </a:t>
            </a:r>
            <a:r>
              <a:rPr lang="en-GB" dirty="0"/>
              <a:t>business activities to </a:t>
            </a:r>
            <a:r>
              <a:rPr lang="en-GB" dirty="0" smtClean="0"/>
              <a:t>a </a:t>
            </a:r>
            <a:r>
              <a:rPr lang="en-GB" dirty="0"/>
              <a:t>vision and strategy of </a:t>
            </a:r>
            <a:r>
              <a:rPr lang="en-GB" dirty="0" smtClean="0"/>
              <a:t>an organisation </a:t>
            </a:r>
          </a:p>
          <a:p>
            <a:pPr lvl="1"/>
            <a:r>
              <a:rPr lang="en-GB" dirty="0" smtClean="0"/>
              <a:t>improve </a:t>
            </a:r>
            <a:r>
              <a:rPr lang="en-GB" dirty="0"/>
              <a:t>internal and external </a:t>
            </a:r>
            <a:r>
              <a:rPr lang="en-GB" dirty="0" smtClean="0"/>
              <a:t>communications </a:t>
            </a:r>
          </a:p>
          <a:p>
            <a:pPr lvl="1"/>
            <a:r>
              <a:rPr lang="en-GB" dirty="0" smtClean="0"/>
              <a:t>monitor </a:t>
            </a:r>
            <a:r>
              <a:rPr lang="en-GB" dirty="0"/>
              <a:t>organisational performance against strategic goals.</a:t>
            </a:r>
          </a:p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design of Balanced Scorecard concerns itself </a:t>
            </a:r>
            <a:r>
              <a:rPr lang="en-GB" dirty="0" smtClean="0"/>
              <a:t>with: </a:t>
            </a:r>
          </a:p>
          <a:p>
            <a:pPr lvl="1"/>
            <a:r>
              <a:rPr lang="en-GB" dirty="0" smtClean="0"/>
              <a:t>the </a:t>
            </a:r>
            <a:r>
              <a:rPr lang="en-GB" dirty="0"/>
              <a:t>identification of a </a:t>
            </a:r>
            <a:r>
              <a:rPr lang="en-GB" i="1" dirty="0"/>
              <a:t>small</a:t>
            </a:r>
            <a:r>
              <a:rPr lang="en-GB" dirty="0"/>
              <a:t> number of financial and non-financial </a:t>
            </a:r>
            <a:r>
              <a:rPr lang="en-GB" dirty="0" smtClean="0"/>
              <a:t>measures</a:t>
            </a:r>
            <a:r>
              <a:rPr lang="en-GB" dirty="0"/>
              <a:t> </a:t>
            </a:r>
            <a:r>
              <a:rPr lang="en-GB" dirty="0" smtClean="0"/>
              <a:t>referred to as </a:t>
            </a:r>
            <a:r>
              <a:rPr lang="en-GB" i="1" dirty="0" smtClean="0"/>
              <a:t>Perspectives</a:t>
            </a:r>
          </a:p>
          <a:p>
            <a:pPr lvl="1"/>
            <a:r>
              <a:rPr lang="en-GB" dirty="0" smtClean="0"/>
              <a:t>setting </a:t>
            </a:r>
            <a:r>
              <a:rPr lang="en-GB" dirty="0"/>
              <a:t>targets for the measures and then </a:t>
            </a:r>
            <a:endParaRPr lang="en-GB" dirty="0" smtClean="0"/>
          </a:p>
          <a:p>
            <a:pPr lvl="1"/>
            <a:r>
              <a:rPr lang="en-GB" dirty="0" smtClean="0"/>
              <a:t>measuring </a:t>
            </a:r>
            <a:r>
              <a:rPr lang="en-GB" dirty="0"/>
              <a:t>them on a regular basis to determine success or failure. </a:t>
            </a:r>
          </a:p>
        </p:txBody>
      </p:sp>
    </p:spTree>
    <p:extLst>
      <p:ext uri="{BB962C8B-B14F-4D97-AF65-F5344CB8AC3E}">
        <p14:creationId xmlns:p14="http://schemas.microsoft.com/office/powerpoint/2010/main" val="4188575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Balanced Scorecard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10900645"/>
              </p:ext>
            </p:extLst>
          </p:nvPr>
        </p:nvGraphicFramePr>
        <p:xfrm>
          <a:off x="899592" y="1557130"/>
          <a:ext cx="7104196" cy="4166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Oval 1"/>
          <p:cNvSpPr/>
          <p:nvPr/>
        </p:nvSpPr>
        <p:spPr>
          <a:xfrm>
            <a:off x="3914865" y="3113586"/>
            <a:ext cx="1080120" cy="10727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dirty="0" smtClean="0"/>
              <a:t>Strategy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040352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Арка 28"/>
          <p:cNvSpPr/>
          <p:nvPr/>
        </p:nvSpPr>
        <p:spPr>
          <a:xfrm>
            <a:off x="1630019" y="2060714"/>
            <a:ext cx="6172242" cy="3771971"/>
          </a:xfrm>
          <a:prstGeom prst="blockArc">
            <a:avLst>
              <a:gd name="adj1" fmla="val 7088"/>
              <a:gd name="adj2" fmla="val 21592912"/>
              <a:gd name="adj3" fmla="val 4641"/>
            </a:avLst>
          </a:prstGeom>
          <a:solidFill>
            <a:schemeClr val="accent5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Balanced Scorecard</a:t>
            </a:r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7164859"/>
              </p:ext>
            </p:extLst>
          </p:nvPr>
        </p:nvGraphicFramePr>
        <p:xfrm>
          <a:off x="2992942" y="1325856"/>
          <a:ext cx="2875201" cy="1219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47010"/>
                <a:gridCol w="576064"/>
                <a:gridCol w="576064"/>
                <a:gridCol w="576063"/>
              </a:tblGrid>
              <a:tr h="277478">
                <a:tc gridSpan="4">
                  <a:txBody>
                    <a:bodyPr/>
                    <a:lstStyle/>
                    <a:p>
                      <a:pPr lvl="0" algn="l"/>
                      <a:r>
                        <a:rPr lang="en-US" sz="1400" dirty="0" smtClean="0"/>
                        <a:t>Financial</a:t>
                      </a:r>
                      <a:endParaRPr lang="en-US" sz="1400" b="1" dirty="0" smtClean="0"/>
                    </a:p>
                  </a:txBody>
                  <a:tcPr marL="91439" marR="91439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747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Objectives</a:t>
                      </a:r>
                      <a:endParaRPr lang="en-US" sz="11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</a:tr>
              <a:tr h="27747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Measures</a:t>
                      </a:r>
                      <a:endParaRPr lang="en-US" sz="11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</a:tr>
              <a:tr h="27747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Initiatives</a:t>
                      </a:r>
                      <a:endParaRPr lang="en-US" sz="11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</a:tr>
            </a:tbl>
          </a:graphicData>
        </a:graphic>
      </p:graphicFrame>
      <p:grpSp>
        <p:nvGrpSpPr>
          <p:cNvPr id="5301" name="Группа 29"/>
          <p:cNvGrpSpPr>
            <a:grpSpLocks/>
          </p:cNvGrpSpPr>
          <p:nvPr/>
        </p:nvGrpSpPr>
        <p:grpSpPr bwMode="auto">
          <a:xfrm>
            <a:off x="5138434" y="3599065"/>
            <a:ext cx="342902" cy="419108"/>
            <a:chOff x="5387065" y="3940499"/>
            <a:chExt cx="364047" cy="461106"/>
          </a:xfrm>
          <a:solidFill>
            <a:schemeClr val="accent5"/>
          </a:solidFill>
        </p:grpSpPr>
        <p:sp>
          <p:nvSpPr>
            <p:cNvPr id="10" name="Стрелка вправо 9"/>
            <p:cNvSpPr/>
            <p:nvPr/>
          </p:nvSpPr>
          <p:spPr>
            <a:xfrm rot="21597125">
              <a:off x="5387065" y="3940499"/>
              <a:ext cx="364047" cy="46110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трелка вправо 4"/>
            <p:cNvSpPr/>
            <p:nvPr/>
          </p:nvSpPr>
          <p:spPr>
            <a:xfrm rot="21597125">
              <a:off x="5387065" y="4032720"/>
              <a:ext cx="254832" cy="27666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900"/>
            </a:p>
          </p:txBody>
        </p:sp>
      </p:grpSp>
      <p:grpSp>
        <p:nvGrpSpPr>
          <p:cNvPr id="5302" name="Группа 30"/>
          <p:cNvGrpSpPr>
            <a:grpSpLocks/>
          </p:cNvGrpSpPr>
          <p:nvPr/>
        </p:nvGrpSpPr>
        <p:grpSpPr bwMode="auto">
          <a:xfrm>
            <a:off x="4250468" y="2879185"/>
            <a:ext cx="432355" cy="330950"/>
            <a:chOff x="4492219" y="3228985"/>
            <a:chExt cx="461106" cy="364047"/>
          </a:xfrm>
          <a:solidFill>
            <a:schemeClr val="accent5"/>
          </a:solidFill>
        </p:grpSpPr>
        <p:sp>
          <p:nvSpPr>
            <p:cNvPr id="16" name="Стрелка вправо 15"/>
            <p:cNvSpPr/>
            <p:nvPr/>
          </p:nvSpPr>
          <p:spPr>
            <a:xfrm rot="16248116">
              <a:off x="4540749" y="3180456"/>
              <a:ext cx="364047" cy="46110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трелка вправо 4"/>
            <p:cNvSpPr/>
            <p:nvPr/>
          </p:nvSpPr>
          <p:spPr>
            <a:xfrm rot="16248116">
              <a:off x="4595594" y="3327522"/>
              <a:ext cx="254356" cy="27666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900"/>
            </a:p>
          </p:txBody>
        </p:sp>
      </p:grpSp>
      <p:grpSp>
        <p:nvGrpSpPr>
          <p:cNvPr id="5303" name="Группа 31"/>
          <p:cNvGrpSpPr>
            <a:grpSpLocks/>
          </p:cNvGrpSpPr>
          <p:nvPr/>
        </p:nvGrpSpPr>
        <p:grpSpPr bwMode="auto">
          <a:xfrm>
            <a:off x="4245802" y="4358735"/>
            <a:ext cx="433846" cy="330950"/>
            <a:chOff x="4488323" y="4709245"/>
            <a:chExt cx="461106" cy="364047"/>
          </a:xfrm>
          <a:solidFill>
            <a:schemeClr val="accent5"/>
          </a:solidFill>
        </p:grpSpPr>
        <p:sp>
          <p:nvSpPr>
            <p:cNvPr id="19" name="Стрелка вправо 18"/>
            <p:cNvSpPr/>
            <p:nvPr/>
          </p:nvSpPr>
          <p:spPr>
            <a:xfrm rot="5376982">
              <a:off x="4536852" y="4660716"/>
              <a:ext cx="364047" cy="46110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Стрелка вправо 4"/>
            <p:cNvSpPr/>
            <p:nvPr/>
          </p:nvSpPr>
          <p:spPr>
            <a:xfrm rot="5376982">
              <a:off x="4591698" y="4697775"/>
              <a:ext cx="254356" cy="27729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900"/>
            </a:p>
          </p:txBody>
        </p:sp>
      </p:grpSp>
      <p:grpSp>
        <p:nvGrpSpPr>
          <p:cNvPr id="5304" name="Группа 32"/>
          <p:cNvGrpSpPr>
            <a:grpSpLocks/>
          </p:cNvGrpSpPr>
          <p:nvPr/>
        </p:nvGrpSpPr>
        <p:grpSpPr bwMode="auto">
          <a:xfrm>
            <a:off x="3430284" y="3599065"/>
            <a:ext cx="342902" cy="419108"/>
            <a:chOff x="3678808" y="3940652"/>
            <a:chExt cx="364047" cy="461106"/>
          </a:xfrm>
          <a:solidFill>
            <a:schemeClr val="accent5"/>
          </a:solidFill>
        </p:grpSpPr>
        <p:sp>
          <p:nvSpPr>
            <p:cNvPr id="22" name="Стрелка вправо 21"/>
            <p:cNvSpPr/>
            <p:nvPr/>
          </p:nvSpPr>
          <p:spPr>
            <a:xfrm rot="10851572">
              <a:off x="3678808" y="3940652"/>
              <a:ext cx="364047" cy="46110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Стрелка вправо 4"/>
            <p:cNvSpPr/>
            <p:nvPr/>
          </p:nvSpPr>
          <p:spPr>
            <a:xfrm rot="10851572">
              <a:off x="3788022" y="4034463"/>
              <a:ext cx="254833" cy="27666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900"/>
            </a:p>
          </p:txBody>
        </p:sp>
      </p:grpSp>
      <p:sp>
        <p:nvSpPr>
          <p:cNvPr id="21" name="Oval 20"/>
          <p:cNvSpPr/>
          <p:nvPr/>
        </p:nvSpPr>
        <p:spPr>
          <a:xfrm>
            <a:off x="3975538" y="3400323"/>
            <a:ext cx="1014380" cy="8190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400" dirty="0" smtClean="0"/>
              <a:t>Strategy</a:t>
            </a:r>
            <a:endParaRPr lang="en-GB" sz="1400" dirty="0"/>
          </a:p>
        </p:txBody>
      </p:sp>
      <p:graphicFrame>
        <p:nvGraphicFramePr>
          <p:cNvPr id="2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5624241"/>
              </p:ext>
            </p:extLst>
          </p:nvPr>
        </p:nvGraphicFramePr>
        <p:xfrm>
          <a:off x="395536" y="3199018"/>
          <a:ext cx="2875201" cy="1219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47010"/>
                <a:gridCol w="576064"/>
                <a:gridCol w="576064"/>
                <a:gridCol w="576063"/>
              </a:tblGrid>
              <a:tr h="277478">
                <a:tc gridSpan="4">
                  <a:txBody>
                    <a:bodyPr/>
                    <a:lstStyle/>
                    <a:p>
                      <a:pPr lvl="0" algn="l"/>
                      <a:r>
                        <a:rPr lang="en-US" sz="1400" dirty="0" smtClean="0"/>
                        <a:t>Customer</a:t>
                      </a:r>
                      <a:endParaRPr lang="en-US" sz="1400" b="1" dirty="0" smtClean="0"/>
                    </a:p>
                  </a:txBody>
                  <a:tcPr marL="91439" marR="91439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747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Objectives</a:t>
                      </a:r>
                      <a:endParaRPr lang="en-US" sz="11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</a:tr>
              <a:tr h="27747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Measures</a:t>
                      </a:r>
                      <a:endParaRPr lang="en-US" sz="11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</a:tr>
              <a:tr h="27747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Initiatives</a:t>
                      </a:r>
                      <a:endParaRPr lang="en-US" sz="11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</a:tr>
            </a:tbl>
          </a:graphicData>
        </a:graphic>
      </p:graphicFrame>
      <p:graphicFrame>
        <p:nvGraphicFramePr>
          <p:cNvPr id="25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629522"/>
              </p:ext>
            </p:extLst>
          </p:nvPr>
        </p:nvGraphicFramePr>
        <p:xfrm>
          <a:off x="3059832" y="5157192"/>
          <a:ext cx="2875201" cy="1219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47010"/>
                <a:gridCol w="576064"/>
                <a:gridCol w="576064"/>
                <a:gridCol w="576063"/>
              </a:tblGrid>
              <a:tr h="277478">
                <a:tc gridSpan="4">
                  <a:txBody>
                    <a:bodyPr/>
                    <a:lstStyle/>
                    <a:p>
                      <a:pPr lvl="0" algn="l"/>
                      <a:r>
                        <a:rPr lang="en-US" sz="1400" dirty="0" smtClean="0"/>
                        <a:t>Learning and Growth</a:t>
                      </a:r>
                      <a:endParaRPr lang="en-US" sz="1400" b="1" dirty="0" smtClean="0"/>
                    </a:p>
                  </a:txBody>
                  <a:tcPr marL="91439" marR="91439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747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Objectives</a:t>
                      </a:r>
                      <a:endParaRPr lang="en-US" sz="11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</a:tr>
              <a:tr h="27747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Measures</a:t>
                      </a:r>
                      <a:endParaRPr lang="en-US" sz="11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</a:tr>
              <a:tr h="27747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Initiatives</a:t>
                      </a:r>
                      <a:endParaRPr lang="en-US" sz="11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</a:tr>
            </a:tbl>
          </a:graphicData>
        </a:graphic>
      </p:graphicFrame>
      <p:graphicFrame>
        <p:nvGraphicFramePr>
          <p:cNvPr id="2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1532982"/>
              </p:ext>
            </p:extLst>
          </p:nvPr>
        </p:nvGraphicFramePr>
        <p:xfrm>
          <a:off x="5724128" y="3212976"/>
          <a:ext cx="2875201" cy="1219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47010"/>
                <a:gridCol w="576064"/>
                <a:gridCol w="576064"/>
                <a:gridCol w="576063"/>
              </a:tblGrid>
              <a:tr h="277478">
                <a:tc gridSpan="4">
                  <a:txBody>
                    <a:bodyPr/>
                    <a:lstStyle/>
                    <a:p>
                      <a:pPr lvl="0" algn="l"/>
                      <a:r>
                        <a:rPr lang="en-US" sz="1400" dirty="0" smtClean="0"/>
                        <a:t>Internal Processes</a:t>
                      </a:r>
                      <a:endParaRPr lang="en-US" sz="1400" b="1" dirty="0" smtClean="0"/>
                    </a:p>
                  </a:txBody>
                  <a:tcPr marL="91439" marR="91439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747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Objectives</a:t>
                      </a:r>
                      <a:endParaRPr lang="en-US" sz="11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</a:tr>
              <a:tr h="27747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Measures</a:t>
                      </a:r>
                      <a:endParaRPr lang="en-US" sz="11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</a:tr>
              <a:tr h="27747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Initiatives</a:t>
                      </a:r>
                      <a:endParaRPr lang="en-US" sz="11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895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Typical Excel Balanced Scorecard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4596041"/>
              </p:ext>
            </p:extLst>
          </p:nvPr>
        </p:nvGraphicFramePr>
        <p:xfrm>
          <a:off x="323528" y="1052736"/>
          <a:ext cx="8501062" cy="5440680"/>
        </p:xfrm>
        <a:graphic>
          <a:graphicData uri="http://schemas.openxmlformats.org/drawingml/2006/table">
            <a:tbl>
              <a:tblPr/>
              <a:tblGrid>
                <a:gridCol w="1856455"/>
                <a:gridCol w="720883"/>
                <a:gridCol w="735030"/>
                <a:gridCol w="4536504"/>
                <a:gridCol w="652190"/>
              </a:tblGrid>
              <a:tr h="23478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noProof="0" dirty="0" smtClean="0"/>
                        <a:t>Indicator</a:t>
                      </a:r>
                      <a:endParaRPr lang="en-GB" sz="1100" b="1" noProof="0" dirty="0"/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noProof="0" dirty="0" smtClean="0"/>
                        <a:t>Target</a:t>
                      </a:r>
                      <a:endParaRPr lang="en-GB" sz="1100" b="1" noProof="0" dirty="0"/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noProof="0" dirty="0" smtClean="0"/>
                        <a:t>Weight</a:t>
                      </a:r>
                      <a:endParaRPr lang="en-GB" sz="1100" b="1" noProof="0" dirty="0"/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noProof="0" dirty="0" smtClean="0"/>
                        <a:t>Description</a:t>
                      </a:r>
                      <a:endParaRPr lang="en-GB" sz="1100" b="1" noProof="0" dirty="0"/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noProof="0" dirty="0" smtClean="0"/>
                        <a:t>Value</a:t>
                      </a:r>
                      <a:endParaRPr lang="en-GB" sz="1100" b="1" noProof="0" dirty="0"/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50" b="0" i="1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Financial Perspective Description</a:t>
                      </a:r>
                      <a:endParaRPr lang="en-GB" sz="1050" b="0" i="1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KPI - 1</a:t>
                      </a:r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KPI - 2</a:t>
                      </a:r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KPI - 3</a:t>
                      </a:r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507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noProof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Financial Perspective</a:t>
                      </a:r>
                      <a:endParaRPr lang="en-GB" sz="1000" b="0" i="0" u="none" strike="noStrike" noProof="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noProof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Total Performance in group  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1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44000">
                <a:tc gridSpan="2">
                  <a:txBody>
                    <a:bodyPr/>
                    <a:lstStyle/>
                    <a:p>
                      <a:pPr algn="l" fontAlgn="b"/>
                      <a:endParaRPr lang="en-GB" sz="400" b="0" i="1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GB" sz="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880"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1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Customer Perspective Description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KPI - 1</a:t>
                      </a:r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97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KPI - 2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16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KPI - 3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16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noProof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Customer Perspective 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noProof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Total Performance in group  </a:t>
                      </a:r>
                      <a:endParaRPr lang="en-GB" sz="900" b="0" i="0" u="none" strike="noStrike" noProof="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1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44000">
                <a:tc gridSpan="2">
                  <a:txBody>
                    <a:bodyPr/>
                    <a:lstStyle/>
                    <a:p>
                      <a:pPr algn="l" fontAlgn="b"/>
                      <a:endParaRPr lang="en-GB" sz="400" b="0" i="1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GB" sz="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880"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1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Internal Processes Perspective Description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KPI - 1</a:t>
                      </a:r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KPI - 2</a:t>
                      </a:r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KPI - 3</a:t>
                      </a:r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16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noProof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Internal Processes Perspective  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noProof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Total Performance in group</a:t>
                      </a:r>
                      <a:endParaRPr lang="en-GB" sz="900" b="0" i="0" u="none" strike="noStrike" noProof="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1" i="0" u="none" strike="noStrike" noProof="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44000">
                <a:tc gridSpan="2">
                  <a:txBody>
                    <a:bodyPr/>
                    <a:lstStyle/>
                    <a:p>
                      <a:pPr algn="l" fontAlgn="b"/>
                      <a:endParaRPr lang="en-GB" sz="400" b="0" i="1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GB" sz="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880"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1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Learning &amp; Growth Perspective Description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6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KPI - 1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16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KPI - 2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16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KPI - 3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164"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noProof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Learning and Growth Perspective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noProof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n-GB" sz="9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noProof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Total Performance in group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1" i="0" u="none" strike="noStrike" noProof="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185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Financial Indicators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267337"/>
              </p:ext>
            </p:extLst>
          </p:nvPr>
        </p:nvGraphicFramePr>
        <p:xfrm>
          <a:off x="395536" y="1412777"/>
          <a:ext cx="8358186" cy="408546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0187"/>
                <a:gridCol w="2214562"/>
                <a:gridCol w="2286000"/>
                <a:gridCol w="2357437"/>
              </a:tblGrid>
              <a:tr h="470020">
                <a:tc gridSpan="4">
                  <a:txBody>
                    <a:bodyPr/>
                    <a:lstStyle/>
                    <a:p>
                      <a:pPr lvl="0" algn="l"/>
                      <a:r>
                        <a:rPr lang="en-US" sz="2000" dirty="0" smtClean="0"/>
                        <a:t>Finance</a:t>
                      </a:r>
                      <a:endParaRPr lang="en-US" sz="1200" b="1" dirty="0" smtClean="0"/>
                    </a:p>
                  </a:txBody>
                  <a:tcPr marL="91439" marR="91439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66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Objectives</a:t>
                      </a:r>
                      <a:endParaRPr lang="en-US" sz="16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Objective 1</a:t>
                      </a:r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Objective 2</a:t>
                      </a:r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Objective 3</a:t>
                      </a:r>
                      <a:endParaRPr lang="en-US" sz="1200" dirty="0"/>
                    </a:p>
                  </a:txBody>
                  <a:tcPr marL="91439" marR="91439" anchor="ctr"/>
                </a:tc>
              </a:tr>
              <a:tr h="83561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Measures</a:t>
                      </a:r>
                      <a:endParaRPr lang="en-US" sz="16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</a:tr>
              <a:tr h="9266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Targets</a:t>
                      </a:r>
                      <a:endParaRPr lang="en-US" sz="16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91439" marR="91439" anchor="ctr"/>
                </a:tc>
              </a:tr>
              <a:tr h="9266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Initiatives</a:t>
                      </a:r>
                      <a:endParaRPr lang="en-US" sz="16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870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Customer Indicators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996155"/>
              </p:ext>
            </p:extLst>
          </p:nvPr>
        </p:nvGraphicFramePr>
        <p:xfrm>
          <a:off x="395536" y="1412777"/>
          <a:ext cx="8358186" cy="408546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0187"/>
                <a:gridCol w="2214562"/>
                <a:gridCol w="2286000"/>
                <a:gridCol w="2357437"/>
              </a:tblGrid>
              <a:tr h="470020">
                <a:tc gridSpan="4">
                  <a:txBody>
                    <a:bodyPr/>
                    <a:lstStyle/>
                    <a:p>
                      <a:pPr lvl="0" algn="l"/>
                      <a:r>
                        <a:rPr lang="en-US" sz="2000" dirty="0" smtClean="0"/>
                        <a:t>Customer</a:t>
                      </a:r>
                      <a:endParaRPr lang="en-US" sz="1200" b="1" dirty="0" smtClean="0"/>
                    </a:p>
                  </a:txBody>
                  <a:tcPr marL="91439" marR="91439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66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Objectives</a:t>
                      </a:r>
                      <a:endParaRPr lang="en-US" sz="16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Objective 1</a:t>
                      </a:r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Objective 2</a:t>
                      </a:r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Objective 3</a:t>
                      </a:r>
                      <a:endParaRPr lang="en-US" sz="1200" dirty="0"/>
                    </a:p>
                  </a:txBody>
                  <a:tcPr marL="91439" marR="91439" anchor="ctr"/>
                </a:tc>
              </a:tr>
              <a:tr h="83561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Measures</a:t>
                      </a:r>
                      <a:endParaRPr lang="en-US" sz="16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</a:tr>
              <a:tr h="9266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Targets</a:t>
                      </a:r>
                      <a:endParaRPr lang="en-US" sz="16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</a:tr>
              <a:tr h="9266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Initiatives</a:t>
                      </a:r>
                      <a:endParaRPr lang="en-US" sz="16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62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Internal Processes Indicators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668385"/>
              </p:ext>
            </p:extLst>
          </p:nvPr>
        </p:nvGraphicFramePr>
        <p:xfrm>
          <a:off x="395536" y="1412777"/>
          <a:ext cx="8358186" cy="408546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0187"/>
                <a:gridCol w="2214562"/>
                <a:gridCol w="2286000"/>
                <a:gridCol w="2357437"/>
              </a:tblGrid>
              <a:tr h="470020">
                <a:tc gridSpan="4">
                  <a:txBody>
                    <a:bodyPr/>
                    <a:lstStyle/>
                    <a:p>
                      <a:pPr lvl="0" algn="l"/>
                      <a:r>
                        <a:rPr lang="en-US" sz="2000" dirty="0" smtClean="0"/>
                        <a:t>Internal Processes</a:t>
                      </a:r>
                      <a:endParaRPr lang="en-US" sz="1200" b="1" dirty="0" smtClean="0"/>
                    </a:p>
                  </a:txBody>
                  <a:tcPr marL="91439" marR="91439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66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Objectives</a:t>
                      </a:r>
                      <a:endParaRPr lang="en-US" sz="16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Objective 1</a:t>
                      </a:r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Objective 2</a:t>
                      </a:r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Objective 3</a:t>
                      </a:r>
                      <a:endParaRPr lang="en-US" sz="1200" dirty="0"/>
                    </a:p>
                  </a:txBody>
                  <a:tcPr marL="91439" marR="91439" anchor="ctr"/>
                </a:tc>
              </a:tr>
              <a:tr h="83561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Measures</a:t>
                      </a:r>
                      <a:endParaRPr lang="en-US" sz="16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</a:tr>
              <a:tr h="9266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Targets</a:t>
                      </a:r>
                      <a:endParaRPr lang="en-US" sz="16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91439" marR="91439" anchor="ctr"/>
                </a:tc>
              </a:tr>
              <a:tr h="9266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Initiatives</a:t>
                      </a:r>
                      <a:endParaRPr lang="en-US" sz="16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517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Learning &amp; Growth Indicators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394411"/>
              </p:ext>
            </p:extLst>
          </p:nvPr>
        </p:nvGraphicFramePr>
        <p:xfrm>
          <a:off x="395536" y="1412777"/>
          <a:ext cx="8358186" cy="408546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0187"/>
                <a:gridCol w="2214562"/>
                <a:gridCol w="2286000"/>
                <a:gridCol w="2357437"/>
              </a:tblGrid>
              <a:tr h="470020">
                <a:tc gridSpan="4">
                  <a:txBody>
                    <a:bodyPr/>
                    <a:lstStyle/>
                    <a:p>
                      <a:pPr lvl="0" algn="l"/>
                      <a:r>
                        <a:rPr lang="en-US" sz="2000" dirty="0" smtClean="0"/>
                        <a:t>Learning and Growth</a:t>
                      </a:r>
                      <a:endParaRPr lang="en-US" sz="1200" b="1" dirty="0" smtClean="0"/>
                    </a:p>
                  </a:txBody>
                  <a:tcPr marL="91439" marR="91439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66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Objectives</a:t>
                      </a:r>
                      <a:endParaRPr lang="en-US" sz="16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Objective 1</a:t>
                      </a:r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Objective 2</a:t>
                      </a:r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Objective 3</a:t>
                      </a:r>
                      <a:endParaRPr lang="en-US" sz="1200" dirty="0"/>
                    </a:p>
                  </a:txBody>
                  <a:tcPr marL="91439" marR="91439" anchor="ctr"/>
                </a:tc>
              </a:tr>
              <a:tr h="83561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Measures</a:t>
                      </a:r>
                      <a:endParaRPr lang="en-US" sz="16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</a:tr>
              <a:tr h="9266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Targets</a:t>
                      </a:r>
                      <a:endParaRPr lang="en-US" sz="16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91439" marR="91439" anchor="ctr"/>
                </a:tc>
              </a:tr>
              <a:tr h="9266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Initiatives</a:t>
                      </a:r>
                      <a:endParaRPr lang="en-US" sz="16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9" marR="9143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26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Intrafocus">
      <a:dk1>
        <a:sysClr val="windowText" lastClr="000000"/>
      </a:dk1>
      <a:lt1>
        <a:sysClr val="window" lastClr="FFFFFF"/>
      </a:lt1>
      <a:dk2>
        <a:srgbClr val="1F497D"/>
      </a:dk2>
      <a:lt2>
        <a:srgbClr val="ECECEC"/>
      </a:lt2>
      <a:accent1>
        <a:srgbClr val="AD1221"/>
      </a:accent1>
      <a:accent2>
        <a:srgbClr val="0066CC"/>
      </a:accent2>
      <a:accent3>
        <a:srgbClr val="17962F"/>
      </a:accent3>
      <a:accent4>
        <a:srgbClr val="F0AD00"/>
      </a:accent4>
      <a:accent5>
        <a:srgbClr val="7E7E7E"/>
      </a:accent5>
      <a:accent6>
        <a:srgbClr val="D5D5D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4289</TotalTime>
  <Words>383</Words>
  <Application>Microsoft Office PowerPoint</Application>
  <PresentationFormat>On-screen Show (4:3)</PresentationFormat>
  <Paragraphs>127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Intrafocus</vt:lpstr>
      <vt:lpstr>The Balanced Scorecard</vt:lpstr>
      <vt:lpstr>Balanced Scorecard</vt:lpstr>
      <vt:lpstr>Balanced Scorecard</vt:lpstr>
      <vt:lpstr>Typical Excel Balanced Scorecard</vt:lpstr>
      <vt:lpstr>Financial Indicators</vt:lpstr>
      <vt:lpstr>Customer Indicators</vt:lpstr>
      <vt:lpstr>Internal Processes Indicators</vt:lpstr>
      <vt:lpstr>Learning &amp; Growth Indicators</vt:lpstr>
      <vt:lpstr>The Quickscore Application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Clive Keyte</dc:creator>
  <cp:lastModifiedBy>Clive Keyte</cp:lastModifiedBy>
  <cp:revision>167</cp:revision>
  <cp:lastPrinted>2011-09-01T15:13:21Z</cp:lastPrinted>
  <dcterms:created xsi:type="dcterms:W3CDTF">2011-08-08T07:14:26Z</dcterms:created>
  <dcterms:modified xsi:type="dcterms:W3CDTF">2014-01-29T16:10:57Z</dcterms:modified>
</cp:coreProperties>
</file>