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0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95" r:id="rId12"/>
    <p:sldId id="296" r:id="rId13"/>
    <p:sldId id="297" r:id="rId14"/>
    <p:sldId id="289" r:id="rId15"/>
    <p:sldId id="291" r:id="rId16"/>
    <p:sldId id="292" r:id="rId17"/>
    <p:sldId id="293" r:id="rId18"/>
    <p:sldId id="290" r:id="rId1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AAB00"/>
    <a:srgbClr val="5482AB"/>
    <a:srgbClr val="769DC0"/>
    <a:srgbClr val="C6DDF2"/>
    <a:srgbClr val="EAF4FD"/>
    <a:srgbClr val="66CCFF"/>
    <a:srgbClr val="EE1C25"/>
    <a:srgbClr val="336699"/>
    <a:srgbClr val="5790D5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94" autoAdjust="0"/>
    <p:restoredTop sz="94595" autoAdjust="0"/>
  </p:normalViewPr>
  <p:slideViewPr>
    <p:cSldViewPr snapToGrid="0">
      <p:cViewPr varScale="1">
        <p:scale>
          <a:sx n="144" d="100"/>
          <a:sy n="144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BD3C1-634F-4D26-944E-4B1D1C3D9ACD}" type="datetimeFigureOut">
              <a:rPr lang="en-GB" smtClean="0"/>
              <a:t>20/03/2014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CF813-C5E4-4C53-9FEC-70F56F575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00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CA2CA-9340-47A7-8312-71B701EF18A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41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CA2CA-9340-47A7-8312-71B701EF18AA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341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81128"/>
            <a:ext cx="4572000" cy="533400"/>
          </a:xfrm>
        </p:spPr>
        <p:txBody>
          <a:bodyPr/>
          <a:lstStyle>
            <a:lvl1pPr marL="0" indent="0" algn="l">
              <a:buNone/>
              <a:defRPr>
                <a:solidFill>
                  <a:srgbClr val="80808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March 20,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19360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933056"/>
            <a:ext cx="1933575" cy="476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March 20,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3601"/>
            <a:ext cx="4038600" cy="519805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3601"/>
            <a:ext cx="4038600" cy="519805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March 20,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41402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rgbClr val="AD122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99220"/>
            <a:ext cx="3931920" cy="45904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041402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rgbClr val="AD122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799220"/>
            <a:ext cx="3931920" cy="459046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March 20,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March 20,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March 20,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8884"/>
            <a:ext cx="2139696" cy="659062"/>
          </a:xfrm>
        </p:spPr>
        <p:txBody>
          <a:bodyPr anchor="b">
            <a:noAutofit/>
          </a:bodyPr>
          <a:lstStyle>
            <a:lvl1pPr algn="l">
              <a:defRPr sz="2000" b="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1068882"/>
            <a:ext cx="5715000" cy="530103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852857"/>
            <a:ext cx="2139696" cy="45213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March 20,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216" y="1115353"/>
            <a:ext cx="2142680" cy="550137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1115353"/>
            <a:ext cx="5904390" cy="5223303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90402"/>
            <a:ext cx="2139696" cy="458601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March 20,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88302" y="1115354"/>
            <a:ext cx="798497" cy="5145281"/>
          </a:xfrm>
        </p:spPr>
        <p:txBody>
          <a:bodyPr vert="eaVert" anchor="b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1115354"/>
            <a:ext cx="7235727" cy="5145281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March 20,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7949"/>
            <a:ext cx="6665879" cy="660099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782"/>
            <a:ext cx="8229600" cy="5304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649527"/>
            <a:ext cx="9144000" cy="216000"/>
          </a:xfrm>
          <a:prstGeom prst="rect">
            <a:avLst/>
          </a:prstGeom>
          <a:solidFill>
            <a:srgbClr val="EE1C25"/>
          </a:solidFill>
          <a:ln>
            <a:solidFill>
              <a:srgbClr val="EE1C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649527"/>
            <a:ext cx="2895600" cy="200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Thursday, March 20,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6649527"/>
            <a:ext cx="4114800" cy="200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6649527"/>
            <a:ext cx="1066800" cy="2004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947022"/>
            <a:ext cx="9144000" cy="0"/>
          </a:xfrm>
          <a:prstGeom prst="line">
            <a:avLst/>
          </a:prstGeom>
          <a:ln w="19050">
            <a:solidFill>
              <a:srgbClr val="EE1C2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260648"/>
            <a:ext cx="1440160" cy="3547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1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rgbClr val="EE1C25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rgbClr val="EE1C25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rgbClr val="EE1C25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rgbClr val="EE1C2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37310" indent="-285750" algn="l" defTabSz="914400" rtl="0" eaLnBrk="1" latinLnBrk="0" hangingPunct="1">
        <a:spcBef>
          <a:spcPct val="20000"/>
        </a:spcBef>
        <a:buClr>
          <a:srgbClr val="EE1C25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rafocus.com/strategymap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rafocus.co.uk/software/quickscore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81128"/>
            <a:ext cx="4894312" cy="792088"/>
          </a:xfrm>
        </p:spPr>
        <p:txBody>
          <a:bodyPr>
            <a:normAutofit/>
          </a:bodyPr>
          <a:lstStyle/>
          <a:p>
            <a:r>
              <a:rPr lang="en-GB" sz="2000" dirty="0" smtClean="0">
                <a:hlinkClick r:id="rId2"/>
              </a:rPr>
              <a:t>The Strategy Map</a:t>
            </a:r>
            <a:endParaRPr lang="en-GB" sz="2000" dirty="0" smtClean="0"/>
          </a:p>
          <a:p>
            <a:r>
              <a:rPr lang="en-GB" sz="1800" dirty="0" smtClean="0"/>
              <a:t>Presentation Templates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6030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Internal Themes + Vision and Mission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755576" y="1052736"/>
            <a:ext cx="7632848" cy="5616624"/>
            <a:chOff x="755576" y="1052736"/>
            <a:chExt cx="7632848" cy="5616624"/>
          </a:xfrm>
        </p:grpSpPr>
        <p:sp>
          <p:nvSpPr>
            <p:cNvPr id="5" name="Rectangle 4"/>
            <p:cNvSpPr/>
            <p:nvPr/>
          </p:nvSpPr>
          <p:spPr>
            <a:xfrm>
              <a:off x="755576" y="1772816"/>
              <a:ext cx="7632848" cy="122413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6350">
              <a:solidFill>
                <a:schemeClr val="accent6">
                  <a:lumMod val="75000"/>
                </a:schemeClr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 smtClean="0">
                  <a:solidFill>
                    <a:schemeClr val="accent6">
                      <a:lumMod val="25000"/>
                    </a:schemeClr>
                  </a:solidFill>
                </a:rPr>
                <a:t>Financial Perspective</a:t>
              </a:r>
              <a:endParaRPr lang="en-GB" sz="1050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55576" y="3068960"/>
              <a:ext cx="7632848" cy="72008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6350">
              <a:solidFill>
                <a:schemeClr val="accent6">
                  <a:lumMod val="75000"/>
                </a:schemeClr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 smtClean="0">
                  <a:solidFill>
                    <a:schemeClr val="accent6">
                      <a:lumMod val="25000"/>
                    </a:schemeClr>
                  </a:solidFill>
                </a:rPr>
                <a:t>Customer Perspective</a:t>
              </a:r>
              <a:endParaRPr lang="en-GB" sz="1050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55576" y="3861048"/>
              <a:ext cx="7632848" cy="201622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6350">
              <a:solidFill>
                <a:schemeClr val="accent6">
                  <a:lumMod val="75000"/>
                </a:schemeClr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 smtClean="0">
                  <a:solidFill>
                    <a:schemeClr val="accent6">
                      <a:lumMod val="25000"/>
                    </a:schemeClr>
                  </a:solidFill>
                </a:rPr>
                <a:t>Internal Perspective</a:t>
              </a:r>
              <a:endParaRPr lang="en-GB" sz="1050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55576" y="5949280"/>
              <a:ext cx="7632848" cy="72008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6350">
              <a:solidFill>
                <a:schemeClr val="accent6">
                  <a:lumMod val="75000"/>
                </a:schemeClr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 smtClean="0">
                  <a:solidFill>
                    <a:schemeClr val="accent6">
                      <a:lumMod val="25000"/>
                    </a:schemeClr>
                  </a:solidFill>
                </a:rPr>
                <a:t>Learning and Growth Perspective</a:t>
              </a:r>
              <a:endParaRPr lang="en-GB" sz="1050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899592" y="4149080"/>
              <a:ext cx="1800200" cy="1368152"/>
            </a:xfrm>
            <a:prstGeom prst="roundRect">
              <a:avLst>
                <a:gd name="adj" fmla="val 4191"/>
              </a:avLst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6">
                  <a:lumMod val="75000"/>
                </a:schemeClr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r>
                <a:rPr lang="en-GB" sz="900" i="1" dirty="0" smtClean="0">
                  <a:solidFill>
                    <a:schemeClr val="tx1"/>
                  </a:solidFill>
                </a:rPr>
                <a:t>Theme one</a:t>
              </a:r>
              <a:endParaRPr lang="en-GB" sz="900" i="1" dirty="0">
                <a:solidFill>
                  <a:schemeClr val="tx1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2843808" y="4149080"/>
              <a:ext cx="1800200" cy="1368152"/>
            </a:xfrm>
            <a:prstGeom prst="roundRect">
              <a:avLst>
                <a:gd name="adj" fmla="val 4191"/>
              </a:avLst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6">
                  <a:lumMod val="75000"/>
                </a:schemeClr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r>
                <a:rPr lang="en-GB" sz="900" i="1" dirty="0" smtClean="0">
                  <a:solidFill>
                    <a:schemeClr val="tx1"/>
                  </a:solidFill>
                </a:rPr>
                <a:t>Theme Two</a:t>
              </a:r>
              <a:endParaRPr lang="en-GB" sz="900" i="1" dirty="0">
                <a:solidFill>
                  <a:schemeClr val="tx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4788024" y="4149080"/>
              <a:ext cx="3456384" cy="1368152"/>
            </a:xfrm>
            <a:prstGeom prst="roundRect">
              <a:avLst>
                <a:gd name="adj" fmla="val 4191"/>
              </a:avLst>
            </a:pr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2700">
              <a:solidFill>
                <a:schemeClr val="accent6">
                  <a:lumMod val="75000"/>
                </a:schemeClr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r>
                <a:rPr lang="en-GB" sz="900" i="1" dirty="0" smtClean="0">
                  <a:solidFill>
                    <a:schemeClr val="tx1"/>
                  </a:solidFill>
                </a:rPr>
                <a:t>Theme Three</a:t>
              </a:r>
              <a:endParaRPr lang="en-GB" sz="900" i="1" dirty="0">
                <a:solidFill>
                  <a:schemeClr val="tx1"/>
                </a:solidFill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419872" y="2060848"/>
              <a:ext cx="2304256" cy="28803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899592" y="2348880"/>
              <a:ext cx="1944216" cy="50405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300192" y="2348880"/>
              <a:ext cx="1944216" cy="50405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987824" y="2492896"/>
              <a:ext cx="1368152" cy="36004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644008" y="2492896"/>
              <a:ext cx="1368152" cy="36004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691680" y="3284984"/>
              <a:ext cx="2088232" cy="36004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364088" y="3284984"/>
              <a:ext cx="2088232" cy="36004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1043608" y="4437112"/>
              <a:ext cx="1512168" cy="43204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043608" y="4941168"/>
              <a:ext cx="1512168" cy="43204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987824" y="4437112"/>
              <a:ext cx="1512168" cy="43204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987824" y="4941168"/>
              <a:ext cx="1512168" cy="43204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932040" y="4437112"/>
              <a:ext cx="1512168" cy="43204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6588224" y="4437112"/>
              <a:ext cx="1512168" cy="43204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4932040" y="4941168"/>
              <a:ext cx="1512168" cy="43204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6588224" y="4941168"/>
              <a:ext cx="1512168" cy="432048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899592" y="6237312"/>
              <a:ext cx="2304256" cy="28803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419872" y="6237312"/>
              <a:ext cx="2304256" cy="28803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5940152" y="6237312"/>
              <a:ext cx="2304256" cy="288032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t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31" name="Bent Arrow 30"/>
            <p:cNvSpPr/>
            <p:nvPr/>
          </p:nvSpPr>
          <p:spPr>
            <a:xfrm>
              <a:off x="1835696" y="2132856"/>
              <a:ext cx="1584176" cy="216024"/>
            </a:xfrm>
            <a:prstGeom prst="bentArrow">
              <a:avLst/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6" name="Bent Arrow 35"/>
            <p:cNvSpPr/>
            <p:nvPr/>
          </p:nvSpPr>
          <p:spPr>
            <a:xfrm flipH="1">
              <a:off x="5724128" y="2132856"/>
              <a:ext cx="1944216" cy="216024"/>
            </a:xfrm>
            <a:prstGeom prst="bentArrow">
              <a:avLst/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Bent Arrow 37"/>
            <p:cNvSpPr/>
            <p:nvPr/>
          </p:nvSpPr>
          <p:spPr>
            <a:xfrm>
              <a:off x="1403648" y="3356992"/>
              <a:ext cx="279648" cy="792088"/>
            </a:xfrm>
            <a:prstGeom prst="bentArrow">
              <a:avLst>
                <a:gd name="adj1" fmla="val 19550"/>
                <a:gd name="adj2" fmla="val 25000"/>
                <a:gd name="adj3" fmla="val 25000"/>
                <a:gd name="adj4" fmla="val 43750"/>
              </a:avLst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048" name="Up Arrow 2047"/>
            <p:cNvSpPr/>
            <p:nvPr/>
          </p:nvSpPr>
          <p:spPr>
            <a:xfrm>
              <a:off x="2278415" y="2851031"/>
              <a:ext cx="125695" cy="432048"/>
            </a:xfrm>
            <a:prstGeom prst="upArrow">
              <a:avLst>
                <a:gd name="adj1" fmla="val 44709"/>
                <a:gd name="adj2" fmla="val 50000"/>
              </a:avLst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Up Arrow 39"/>
            <p:cNvSpPr/>
            <p:nvPr/>
          </p:nvSpPr>
          <p:spPr>
            <a:xfrm>
              <a:off x="3425426" y="2851031"/>
              <a:ext cx="125695" cy="432048"/>
            </a:xfrm>
            <a:prstGeom prst="upArrow">
              <a:avLst>
                <a:gd name="adj1" fmla="val 44709"/>
                <a:gd name="adj2" fmla="val 50000"/>
              </a:avLst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Up Arrow 40"/>
            <p:cNvSpPr/>
            <p:nvPr/>
          </p:nvSpPr>
          <p:spPr>
            <a:xfrm>
              <a:off x="5687363" y="2851031"/>
              <a:ext cx="125695" cy="432048"/>
            </a:xfrm>
            <a:prstGeom prst="upArrow">
              <a:avLst>
                <a:gd name="adj1" fmla="val 44709"/>
                <a:gd name="adj2" fmla="val 50000"/>
              </a:avLst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Up Arrow 41"/>
            <p:cNvSpPr/>
            <p:nvPr/>
          </p:nvSpPr>
          <p:spPr>
            <a:xfrm>
              <a:off x="7591460" y="2859051"/>
              <a:ext cx="125695" cy="1285841"/>
            </a:xfrm>
            <a:prstGeom prst="upArrow">
              <a:avLst>
                <a:gd name="adj1" fmla="val 44709"/>
                <a:gd name="adj2" fmla="val 50000"/>
              </a:avLst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Up Arrow 42"/>
            <p:cNvSpPr/>
            <p:nvPr/>
          </p:nvSpPr>
          <p:spPr>
            <a:xfrm>
              <a:off x="3433447" y="3648524"/>
              <a:ext cx="125695" cy="498274"/>
            </a:xfrm>
            <a:prstGeom prst="upArrow">
              <a:avLst>
                <a:gd name="adj1" fmla="val 44709"/>
                <a:gd name="adj2" fmla="val 50000"/>
              </a:avLst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Up Arrow 43"/>
            <p:cNvSpPr/>
            <p:nvPr/>
          </p:nvSpPr>
          <p:spPr>
            <a:xfrm>
              <a:off x="3810436" y="2353726"/>
              <a:ext cx="125695" cy="133817"/>
            </a:xfrm>
            <a:prstGeom prst="upArrow">
              <a:avLst>
                <a:gd name="adj1" fmla="val 44709"/>
                <a:gd name="adj2" fmla="val 50000"/>
              </a:avLst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Up Arrow 44"/>
            <p:cNvSpPr/>
            <p:nvPr/>
          </p:nvSpPr>
          <p:spPr>
            <a:xfrm>
              <a:off x="4976296" y="2353726"/>
              <a:ext cx="125695" cy="133817"/>
            </a:xfrm>
            <a:prstGeom prst="upArrow">
              <a:avLst>
                <a:gd name="adj1" fmla="val 44709"/>
                <a:gd name="adj2" fmla="val 50000"/>
              </a:avLst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Up Arrow 45"/>
            <p:cNvSpPr/>
            <p:nvPr/>
          </p:nvSpPr>
          <p:spPr>
            <a:xfrm>
              <a:off x="6304984" y="3648524"/>
              <a:ext cx="125695" cy="498274"/>
            </a:xfrm>
            <a:prstGeom prst="upArrow">
              <a:avLst>
                <a:gd name="adj1" fmla="val 44709"/>
                <a:gd name="adj2" fmla="val 50000"/>
              </a:avLst>
            </a:prstGeom>
            <a:solidFill>
              <a:schemeClr val="bg1"/>
            </a:solidFill>
            <a:ln w="63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899592" y="5589240"/>
              <a:ext cx="7344816" cy="216024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ctr" anchorCtr="0"/>
            <a:lstStyle/>
            <a:p>
              <a:pPr algn="ctr"/>
              <a:r>
                <a:rPr lang="en-GB" sz="1050" dirty="0" smtClean="0">
                  <a:solidFill>
                    <a:schemeClr val="tx1"/>
                  </a:solidFill>
                </a:rPr>
                <a:t>Company Core Value Statement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55576" y="1052736"/>
              <a:ext cx="7632848" cy="27964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>
              <a:solidFill>
                <a:schemeClr val="accent6">
                  <a:lumMod val="75000"/>
                </a:schemeClr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 smtClean="0">
                  <a:solidFill>
                    <a:schemeClr val="accent6">
                      <a:lumMod val="25000"/>
                    </a:schemeClr>
                  </a:solidFill>
                </a:rPr>
                <a:t>Company VISON Statement</a:t>
              </a:r>
              <a:endParaRPr lang="en-GB" sz="1050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55576" y="1412776"/>
              <a:ext cx="7632848" cy="27964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6350">
              <a:solidFill>
                <a:schemeClr val="accent6">
                  <a:lumMod val="75000"/>
                </a:schemeClr>
              </a:solidFill>
            </a:ln>
            <a:effectLst>
              <a:glow rad="635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 smtClean="0">
                  <a:solidFill>
                    <a:schemeClr val="accent6">
                      <a:lumMod val="25000"/>
                    </a:schemeClr>
                  </a:solidFill>
                </a:rPr>
                <a:t>Company MISSION Statement</a:t>
              </a:r>
              <a:endParaRPr lang="en-GB" sz="1050" dirty="0">
                <a:solidFill>
                  <a:schemeClr val="accent6">
                    <a:lumMod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884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Empty with Vision and Core Values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55576" y="1484784"/>
            <a:ext cx="7632848" cy="122413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Financial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55576" y="2780928"/>
            <a:ext cx="7632848" cy="72008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Customer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55576" y="3573016"/>
            <a:ext cx="7632848" cy="201622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Internal  Processes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55576" y="5661248"/>
            <a:ext cx="7632848" cy="72008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Capacity, Learning and Growth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1" name="Bent Arrow 30"/>
          <p:cNvSpPr/>
          <p:nvPr/>
        </p:nvSpPr>
        <p:spPr>
          <a:xfrm>
            <a:off x="1835696" y="1844824"/>
            <a:ext cx="1584176" cy="216024"/>
          </a:xfrm>
          <a:prstGeom prst="bentArrow">
            <a:avLst/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Bent Arrow 35"/>
          <p:cNvSpPr/>
          <p:nvPr/>
        </p:nvSpPr>
        <p:spPr>
          <a:xfrm flipH="1">
            <a:off x="5724128" y="1844824"/>
            <a:ext cx="1944216" cy="216024"/>
          </a:xfrm>
          <a:prstGeom prst="bentArrow">
            <a:avLst/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Bent Arrow 37"/>
          <p:cNvSpPr/>
          <p:nvPr/>
        </p:nvSpPr>
        <p:spPr>
          <a:xfrm>
            <a:off x="1292762" y="3068960"/>
            <a:ext cx="279648" cy="792088"/>
          </a:xfrm>
          <a:prstGeom prst="bentArrow">
            <a:avLst>
              <a:gd name="adj1" fmla="val 19550"/>
              <a:gd name="adj2" fmla="val 25000"/>
              <a:gd name="adj3" fmla="val 25000"/>
              <a:gd name="adj4" fmla="val 4375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48" name="Up Arrow 2047"/>
          <p:cNvSpPr/>
          <p:nvPr/>
        </p:nvSpPr>
        <p:spPr>
          <a:xfrm>
            <a:off x="2278415" y="2562999"/>
            <a:ext cx="125695" cy="432048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Up Arrow 39"/>
          <p:cNvSpPr/>
          <p:nvPr/>
        </p:nvSpPr>
        <p:spPr>
          <a:xfrm>
            <a:off x="3425426" y="2562999"/>
            <a:ext cx="125695" cy="432048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Up Arrow 40"/>
          <p:cNvSpPr/>
          <p:nvPr/>
        </p:nvSpPr>
        <p:spPr>
          <a:xfrm>
            <a:off x="5687363" y="2562999"/>
            <a:ext cx="125695" cy="432048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Up Arrow 41"/>
          <p:cNvSpPr/>
          <p:nvPr/>
        </p:nvSpPr>
        <p:spPr>
          <a:xfrm>
            <a:off x="7591460" y="2571019"/>
            <a:ext cx="125695" cy="1285841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Up Arrow 42"/>
          <p:cNvSpPr/>
          <p:nvPr/>
        </p:nvSpPr>
        <p:spPr>
          <a:xfrm>
            <a:off x="3433447" y="3360492"/>
            <a:ext cx="125695" cy="498274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Up Arrow 43"/>
          <p:cNvSpPr/>
          <p:nvPr/>
        </p:nvSpPr>
        <p:spPr>
          <a:xfrm>
            <a:off x="3810436" y="2065694"/>
            <a:ext cx="125695" cy="133817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Up Arrow 44"/>
          <p:cNvSpPr/>
          <p:nvPr/>
        </p:nvSpPr>
        <p:spPr>
          <a:xfrm>
            <a:off x="4976296" y="2065694"/>
            <a:ext cx="125695" cy="133817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Up Arrow 45"/>
          <p:cNvSpPr/>
          <p:nvPr/>
        </p:nvSpPr>
        <p:spPr>
          <a:xfrm>
            <a:off x="6304984" y="3360492"/>
            <a:ext cx="125695" cy="498274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ounded Rectangle 46"/>
          <p:cNvSpPr/>
          <p:nvPr/>
        </p:nvSpPr>
        <p:spPr>
          <a:xfrm>
            <a:off x="899592" y="5301208"/>
            <a:ext cx="7344816" cy="21602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r>
              <a:rPr lang="en-GB" sz="1050" dirty="0" smtClean="0">
                <a:solidFill>
                  <a:schemeClr val="tx1"/>
                </a:solidFill>
              </a:rPr>
              <a:t>Core Value: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55576" y="1124744"/>
            <a:ext cx="7632848" cy="2796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Vision: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11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Pastel Colours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55576" y="1484784"/>
            <a:ext cx="7632848" cy="1224136"/>
          </a:xfrm>
          <a:prstGeom prst="rect">
            <a:avLst/>
          </a:prstGeom>
          <a:gradFill flip="none" rotWithShape="1">
            <a:gsLst>
              <a:gs pos="0">
                <a:srgbClr val="C6DDF2"/>
              </a:gs>
              <a:gs pos="100000">
                <a:srgbClr val="EAF4FD"/>
              </a:gs>
            </a:gsLst>
            <a:lin ang="5400000" scaled="1"/>
            <a:tileRect/>
          </a:gradFill>
          <a:ln w="3175">
            <a:solidFill>
              <a:srgbClr val="769DC0"/>
            </a:solidFill>
          </a:ln>
          <a:effectLst>
            <a:glow rad="63500">
              <a:srgbClr val="C6DDF2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Financial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55576" y="2780928"/>
            <a:ext cx="7632848" cy="720080"/>
          </a:xfrm>
          <a:prstGeom prst="rect">
            <a:avLst/>
          </a:prstGeom>
          <a:gradFill flip="none" rotWithShape="1">
            <a:gsLst>
              <a:gs pos="0">
                <a:srgbClr val="C6DDF2"/>
              </a:gs>
              <a:gs pos="100000">
                <a:srgbClr val="EAF4FD"/>
              </a:gs>
            </a:gsLst>
            <a:lin ang="5400000" scaled="1"/>
            <a:tileRect/>
          </a:gradFill>
          <a:ln w="3175">
            <a:solidFill>
              <a:srgbClr val="769DC0"/>
            </a:solidFill>
          </a:ln>
          <a:effectLst>
            <a:glow rad="63500">
              <a:srgbClr val="C6DDF2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Customer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55576" y="3573016"/>
            <a:ext cx="7632848" cy="2016224"/>
          </a:xfrm>
          <a:prstGeom prst="rect">
            <a:avLst/>
          </a:prstGeom>
          <a:gradFill flip="none" rotWithShape="1">
            <a:gsLst>
              <a:gs pos="0">
                <a:srgbClr val="C6DDF2"/>
              </a:gs>
              <a:gs pos="100000">
                <a:srgbClr val="EAF4FD"/>
              </a:gs>
            </a:gsLst>
            <a:lin ang="5400000" scaled="1"/>
            <a:tileRect/>
          </a:gradFill>
          <a:ln w="3175">
            <a:solidFill>
              <a:srgbClr val="769DC0"/>
            </a:solidFill>
          </a:ln>
          <a:effectLst>
            <a:glow rad="63500">
              <a:srgbClr val="C6DDF2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Internal Processes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55576" y="5661248"/>
            <a:ext cx="7632848" cy="720080"/>
          </a:xfrm>
          <a:prstGeom prst="rect">
            <a:avLst/>
          </a:prstGeom>
          <a:gradFill flip="none" rotWithShape="1">
            <a:gsLst>
              <a:gs pos="0">
                <a:srgbClr val="C6DDF2"/>
              </a:gs>
              <a:gs pos="100000">
                <a:srgbClr val="EAF4FD"/>
              </a:gs>
            </a:gsLst>
            <a:lin ang="5400000" scaled="1"/>
            <a:tileRect/>
          </a:gradFill>
          <a:ln w="3175">
            <a:solidFill>
              <a:srgbClr val="769DC0"/>
            </a:solidFill>
          </a:ln>
          <a:effectLst>
            <a:glow rad="63500">
              <a:srgbClr val="C6DDF2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Capacity, Learning and Growth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1" name="Bent Arrow 30"/>
          <p:cNvSpPr/>
          <p:nvPr/>
        </p:nvSpPr>
        <p:spPr>
          <a:xfrm>
            <a:off x="1835696" y="1844824"/>
            <a:ext cx="1584176" cy="216024"/>
          </a:xfrm>
          <a:prstGeom prst="bentArrow">
            <a:avLst/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Bent Arrow 35"/>
          <p:cNvSpPr/>
          <p:nvPr/>
        </p:nvSpPr>
        <p:spPr>
          <a:xfrm flipH="1">
            <a:off x="5724128" y="1844824"/>
            <a:ext cx="1944216" cy="216024"/>
          </a:xfrm>
          <a:prstGeom prst="bentArrow">
            <a:avLst/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48" name="Up Arrow 2047"/>
          <p:cNvSpPr/>
          <p:nvPr/>
        </p:nvSpPr>
        <p:spPr>
          <a:xfrm>
            <a:off x="2278415" y="2562999"/>
            <a:ext cx="133345" cy="289937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Up Arrow 41"/>
          <p:cNvSpPr/>
          <p:nvPr/>
        </p:nvSpPr>
        <p:spPr>
          <a:xfrm>
            <a:off x="7591460" y="2571019"/>
            <a:ext cx="125695" cy="1285841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Up Arrow 42"/>
          <p:cNvSpPr/>
          <p:nvPr/>
        </p:nvSpPr>
        <p:spPr>
          <a:xfrm>
            <a:off x="4067944" y="3360492"/>
            <a:ext cx="125695" cy="498274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Up Arrow 45"/>
          <p:cNvSpPr/>
          <p:nvPr/>
        </p:nvSpPr>
        <p:spPr>
          <a:xfrm>
            <a:off x="6304984" y="3360492"/>
            <a:ext cx="125695" cy="498274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755576" y="1124744"/>
            <a:ext cx="7632848" cy="2796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635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Vision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21" name="Up Arrow 20"/>
          <p:cNvSpPr/>
          <p:nvPr/>
        </p:nvSpPr>
        <p:spPr>
          <a:xfrm>
            <a:off x="4572000" y="2562999"/>
            <a:ext cx="133345" cy="289937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899592" y="5301208"/>
            <a:ext cx="7344816" cy="21602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r>
              <a:rPr lang="en-GB" sz="1050" dirty="0" smtClean="0">
                <a:solidFill>
                  <a:schemeClr val="tx1"/>
                </a:solidFill>
              </a:rPr>
              <a:t>Core Value: </a:t>
            </a:r>
            <a:endParaRPr lang="en-GB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10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Strong </a:t>
            </a:r>
            <a:r>
              <a:rPr lang="en-GB" dirty="0" smtClean="0"/>
              <a:t>Colours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755576" y="1484784"/>
            <a:ext cx="7632848" cy="1224136"/>
          </a:xfrm>
          <a:prstGeom prst="rect">
            <a:avLst/>
          </a:prstGeom>
          <a:solidFill>
            <a:srgbClr val="5482AB"/>
          </a:solidFill>
          <a:ln w="3175">
            <a:solidFill>
              <a:srgbClr val="769DC0"/>
            </a:solidFill>
          </a:ln>
          <a:effectLst>
            <a:glow rad="63500">
              <a:srgbClr val="C6DDF2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bg1"/>
                </a:solidFill>
              </a:rPr>
              <a:t>Financial</a:t>
            </a:r>
            <a:endParaRPr lang="en-GB" sz="1050" dirty="0">
              <a:solidFill>
                <a:schemeClr val="bg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755576" y="2780928"/>
            <a:ext cx="7632848" cy="720080"/>
          </a:xfrm>
          <a:prstGeom prst="rect">
            <a:avLst/>
          </a:prstGeom>
          <a:solidFill>
            <a:srgbClr val="5482AB"/>
          </a:solidFill>
          <a:ln w="3175">
            <a:solidFill>
              <a:srgbClr val="769DC0"/>
            </a:solidFill>
          </a:ln>
          <a:effectLst>
            <a:glow rad="63500">
              <a:srgbClr val="C6DDF2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bg1"/>
                </a:solidFill>
              </a:rPr>
              <a:t>Customers</a:t>
            </a:r>
            <a:endParaRPr lang="en-GB" sz="1050" dirty="0">
              <a:solidFill>
                <a:schemeClr val="bg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55576" y="3573016"/>
            <a:ext cx="7632848" cy="2016224"/>
          </a:xfrm>
          <a:prstGeom prst="rect">
            <a:avLst/>
          </a:prstGeom>
          <a:solidFill>
            <a:srgbClr val="5482AB"/>
          </a:solidFill>
          <a:ln w="3175">
            <a:solidFill>
              <a:srgbClr val="769DC0"/>
            </a:solidFill>
          </a:ln>
          <a:effectLst>
            <a:glow rad="63500">
              <a:srgbClr val="C6DDF2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bg1"/>
                </a:solidFill>
              </a:rPr>
              <a:t>Internal Processes</a:t>
            </a:r>
            <a:endParaRPr lang="en-GB" sz="1050" dirty="0">
              <a:solidFill>
                <a:schemeClr val="bg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755576" y="5661248"/>
            <a:ext cx="7632848" cy="720080"/>
          </a:xfrm>
          <a:prstGeom prst="rect">
            <a:avLst/>
          </a:prstGeom>
          <a:solidFill>
            <a:srgbClr val="5482AB"/>
          </a:solidFill>
          <a:ln w="3175">
            <a:solidFill>
              <a:srgbClr val="769DC0"/>
            </a:solidFill>
          </a:ln>
          <a:effectLst>
            <a:glow rad="63500">
              <a:srgbClr val="C6DDF2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bg1"/>
                </a:solidFill>
              </a:rPr>
              <a:t>Capacity, Learning and Growth</a:t>
            </a:r>
            <a:endParaRPr lang="en-GB" sz="1050" dirty="0">
              <a:solidFill>
                <a:schemeClr val="bg1"/>
              </a:solidFill>
            </a:endParaRPr>
          </a:p>
        </p:txBody>
      </p:sp>
      <p:sp>
        <p:nvSpPr>
          <p:cNvPr id="31" name="Bent Arrow 30"/>
          <p:cNvSpPr/>
          <p:nvPr/>
        </p:nvSpPr>
        <p:spPr>
          <a:xfrm>
            <a:off x="1835696" y="1844824"/>
            <a:ext cx="1584176" cy="216024"/>
          </a:xfrm>
          <a:prstGeom prst="bentArrow">
            <a:avLst/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Bent Arrow 35"/>
          <p:cNvSpPr/>
          <p:nvPr/>
        </p:nvSpPr>
        <p:spPr>
          <a:xfrm flipH="1">
            <a:off x="5724128" y="1844824"/>
            <a:ext cx="1944216" cy="216024"/>
          </a:xfrm>
          <a:prstGeom prst="bentArrow">
            <a:avLst/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48" name="Up Arrow 2047"/>
          <p:cNvSpPr/>
          <p:nvPr/>
        </p:nvSpPr>
        <p:spPr>
          <a:xfrm>
            <a:off x="2278415" y="2562999"/>
            <a:ext cx="133345" cy="289937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Up Arrow 41"/>
          <p:cNvSpPr/>
          <p:nvPr/>
        </p:nvSpPr>
        <p:spPr>
          <a:xfrm>
            <a:off x="7591460" y="2571019"/>
            <a:ext cx="125695" cy="1074005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755576" y="1124744"/>
            <a:ext cx="7632848" cy="288032"/>
          </a:xfrm>
          <a:prstGeom prst="rect">
            <a:avLst/>
          </a:prstGeom>
          <a:solidFill>
            <a:srgbClr val="EAAB00"/>
          </a:solidFill>
          <a:ln w="635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Vision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21" name="Up Arrow 20"/>
          <p:cNvSpPr/>
          <p:nvPr/>
        </p:nvSpPr>
        <p:spPr>
          <a:xfrm>
            <a:off x="4572000" y="2562999"/>
            <a:ext cx="133345" cy="289937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899592" y="5301208"/>
            <a:ext cx="7344816" cy="216024"/>
          </a:xfrm>
          <a:prstGeom prst="roundRect">
            <a:avLst/>
          </a:prstGeom>
          <a:solidFill>
            <a:srgbClr val="EAAB00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r>
              <a:rPr lang="en-GB" sz="1050" dirty="0" smtClean="0">
                <a:solidFill>
                  <a:schemeClr val="tx1"/>
                </a:solidFill>
              </a:rPr>
              <a:t>Core Values: 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23" name="Up Arrow 22"/>
          <p:cNvSpPr/>
          <p:nvPr/>
        </p:nvSpPr>
        <p:spPr>
          <a:xfrm>
            <a:off x="3851920" y="3356992"/>
            <a:ext cx="133345" cy="289937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Up Arrow 23"/>
          <p:cNvSpPr/>
          <p:nvPr/>
        </p:nvSpPr>
        <p:spPr>
          <a:xfrm>
            <a:off x="6156176" y="3356992"/>
            <a:ext cx="133345" cy="289937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76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83568" y="4653136"/>
            <a:ext cx="7488832" cy="1080120"/>
          </a:xfrm>
          <a:prstGeom prst="rect">
            <a:avLst/>
          </a:prstGeom>
          <a:solidFill>
            <a:schemeClr val="accent3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683568" y="1196752"/>
            <a:ext cx="7488832" cy="648072"/>
          </a:xfrm>
          <a:prstGeom prst="rect">
            <a:avLst/>
          </a:prstGeom>
          <a:solidFill>
            <a:schemeClr val="tx2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83568" y="2276872"/>
            <a:ext cx="7488832" cy="64807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83568" y="2924944"/>
            <a:ext cx="7488832" cy="1728192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83568" y="5733256"/>
            <a:ext cx="7488832" cy="648072"/>
          </a:xfrm>
          <a:prstGeom prst="rect">
            <a:avLst/>
          </a:prstGeom>
          <a:solidFill>
            <a:schemeClr val="tx2">
              <a:lumMod val="7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763688" y="1916832"/>
            <a:ext cx="1656184" cy="4464496"/>
          </a:xfrm>
          <a:prstGeom prst="rect">
            <a:avLst/>
          </a:prstGeom>
          <a:noFill/>
          <a:ln w="254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491880" y="1916832"/>
            <a:ext cx="2952328" cy="4464496"/>
          </a:xfrm>
          <a:prstGeom prst="rect">
            <a:avLst/>
          </a:prstGeom>
          <a:noFill/>
          <a:ln w="254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516216" y="1916832"/>
            <a:ext cx="1656184" cy="4464496"/>
          </a:xfrm>
          <a:prstGeom prst="rect">
            <a:avLst/>
          </a:prstGeom>
          <a:noFill/>
          <a:ln w="254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Alternate with Strategic Themes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755576" y="1268760"/>
            <a:ext cx="3096344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dirty="0" smtClean="0">
                <a:solidFill>
                  <a:schemeClr val="tx1"/>
                </a:solidFill>
              </a:rPr>
              <a:t>Mission:</a:t>
            </a:r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004048" y="1268760"/>
            <a:ext cx="3096344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dirty="0" smtClean="0">
                <a:solidFill>
                  <a:schemeClr val="tx1"/>
                </a:solidFill>
              </a:rPr>
              <a:t>Vision:</a:t>
            </a:r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923928" y="1268760"/>
            <a:ext cx="1008112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dirty="0" smtClean="0">
                <a:solidFill>
                  <a:schemeClr val="tx1"/>
                </a:solidFill>
              </a:rPr>
              <a:t>Company Name</a:t>
            </a:r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6" y="2348880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 smtClean="0">
                <a:solidFill>
                  <a:schemeClr val="tx1"/>
                </a:solidFill>
              </a:rPr>
              <a:t>Financial</a:t>
            </a:r>
            <a:endParaRPr lang="en-GB" sz="900" b="1" i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55576" y="3140968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 smtClean="0">
                <a:solidFill>
                  <a:schemeClr val="tx1"/>
                </a:solidFill>
              </a:rPr>
              <a:t>Customer</a:t>
            </a:r>
            <a:endParaRPr lang="en-GB" sz="900" b="1" i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55576" y="4797152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 smtClean="0">
                <a:solidFill>
                  <a:schemeClr val="tx1"/>
                </a:solidFill>
              </a:rPr>
              <a:t>Internal</a:t>
            </a:r>
            <a:endParaRPr lang="en-GB" sz="900" b="1" i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55576" y="5949280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 smtClean="0">
                <a:solidFill>
                  <a:schemeClr val="tx1"/>
                </a:solidFill>
              </a:rPr>
              <a:t>Capacity</a:t>
            </a:r>
            <a:endParaRPr lang="en-GB" sz="900" b="1" i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79712" y="2348880"/>
            <a:ext cx="115212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Strategic Objective 1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635896" y="2348880"/>
            <a:ext cx="115212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Strategic Objective 2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979712" y="2996952"/>
            <a:ext cx="115212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Strategic Objective 3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076056" y="2348880"/>
            <a:ext cx="115212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660232" y="2348880"/>
            <a:ext cx="1368152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979712" y="3573016"/>
            <a:ext cx="1152128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979712" y="4149080"/>
            <a:ext cx="1152128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067944" y="2996952"/>
            <a:ext cx="1656184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211960" y="3645024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11960" y="4149080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940152" y="4149080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732240" y="2996952"/>
            <a:ext cx="1224136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051720" y="4797152"/>
            <a:ext cx="100811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275856" y="4941168"/>
            <a:ext cx="1224136" cy="72008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051720" y="5301208"/>
            <a:ext cx="100811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364088" y="4797152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364088" y="5301208"/>
            <a:ext cx="1368152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020272" y="4797152"/>
            <a:ext cx="100811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123728" y="5949280"/>
            <a:ext cx="187220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156176" y="5949280"/>
            <a:ext cx="187220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139952" y="5949280"/>
            <a:ext cx="187220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83568" y="1916832"/>
            <a:ext cx="936104" cy="288032"/>
          </a:xfrm>
          <a:prstGeom prst="rightArrow">
            <a:avLst>
              <a:gd name="adj1" fmla="val 63136"/>
              <a:gd name="adj2" fmla="val 58758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/>
              <a:t>Strategic Themes</a:t>
            </a:r>
            <a:endParaRPr lang="en-GB" sz="700" b="1" dirty="0"/>
          </a:p>
        </p:txBody>
      </p:sp>
      <p:sp>
        <p:nvSpPr>
          <p:cNvPr id="41" name="Rectangle 40"/>
          <p:cNvSpPr/>
          <p:nvPr/>
        </p:nvSpPr>
        <p:spPr>
          <a:xfrm>
            <a:off x="1835696" y="1988840"/>
            <a:ext cx="1512168" cy="216024"/>
          </a:xfrm>
          <a:prstGeom prst="rect">
            <a:avLst/>
          </a:prstGeom>
          <a:solidFill>
            <a:schemeClr val="tx1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Theme One</a:t>
            </a:r>
            <a:endParaRPr lang="en-GB" sz="1000" dirty="0"/>
          </a:p>
        </p:txBody>
      </p:sp>
      <p:sp>
        <p:nvSpPr>
          <p:cNvPr id="43" name="Rectangle 42"/>
          <p:cNvSpPr/>
          <p:nvPr/>
        </p:nvSpPr>
        <p:spPr>
          <a:xfrm>
            <a:off x="3563888" y="1988840"/>
            <a:ext cx="2808312" cy="216024"/>
          </a:xfrm>
          <a:prstGeom prst="rect">
            <a:avLst/>
          </a:prstGeom>
          <a:solidFill>
            <a:schemeClr val="tx1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Theme Two</a:t>
            </a:r>
            <a:endParaRPr lang="en-GB" sz="1000" dirty="0"/>
          </a:p>
        </p:txBody>
      </p:sp>
      <p:sp>
        <p:nvSpPr>
          <p:cNvPr id="44" name="Rectangle 43"/>
          <p:cNvSpPr/>
          <p:nvPr/>
        </p:nvSpPr>
        <p:spPr>
          <a:xfrm>
            <a:off x="6588224" y="1988840"/>
            <a:ext cx="1512168" cy="216024"/>
          </a:xfrm>
          <a:prstGeom prst="rect">
            <a:avLst/>
          </a:prstGeom>
          <a:solidFill>
            <a:schemeClr val="tx1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Theme Three</a:t>
            </a:r>
            <a:endParaRPr lang="en-GB" sz="1000" dirty="0"/>
          </a:p>
        </p:txBody>
      </p:sp>
      <p:cxnSp>
        <p:nvCxnSpPr>
          <p:cNvPr id="45" name="Straight Arrow Connector 44"/>
          <p:cNvCxnSpPr>
            <a:stCxn id="26" idx="0"/>
          </p:cNvCxnSpPr>
          <p:nvPr/>
        </p:nvCxnSpPr>
        <p:spPr>
          <a:xfrm flipV="1">
            <a:off x="2555776" y="3933056"/>
            <a:ext cx="0" cy="2160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5" idx="0"/>
          </p:cNvCxnSpPr>
          <p:nvPr/>
        </p:nvCxnSpPr>
        <p:spPr>
          <a:xfrm flipV="1">
            <a:off x="2555776" y="3429000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2" idx="0"/>
            <a:endCxn id="20" idx="2"/>
          </p:cNvCxnSpPr>
          <p:nvPr/>
        </p:nvCxnSpPr>
        <p:spPr>
          <a:xfrm flipV="1">
            <a:off x="2555776" y="2636912"/>
            <a:ext cx="0" cy="3600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9" idx="0"/>
            <a:endCxn id="28" idx="2"/>
          </p:cNvCxnSpPr>
          <p:nvPr/>
        </p:nvCxnSpPr>
        <p:spPr>
          <a:xfrm flipV="1">
            <a:off x="4896036" y="4005064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8" idx="0"/>
            <a:endCxn id="27" idx="2"/>
          </p:cNvCxnSpPr>
          <p:nvPr/>
        </p:nvCxnSpPr>
        <p:spPr>
          <a:xfrm flipV="1">
            <a:off x="4896036" y="3429000"/>
            <a:ext cx="0" cy="2160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58"/>
          <p:cNvCxnSpPr>
            <a:stCxn id="27" idx="0"/>
            <a:endCxn id="21" idx="2"/>
          </p:cNvCxnSpPr>
          <p:nvPr/>
        </p:nvCxnSpPr>
        <p:spPr>
          <a:xfrm rot="16200000" flipV="1">
            <a:off x="4373978" y="2474894"/>
            <a:ext cx="360040" cy="684076"/>
          </a:xfrm>
          <a:prstGeom prst="curved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urved Connector 60"/>
          <p:cNvCxnSpPr>
            <a:stCxn id="27" idx="0"/>
            <a:endCxn id="23" idx="2"/>
          </p:cNvCxnSpPr>
          <p:nvPr/>
        </p:nvCxnSpPr>
        <p:spPr>
          <a:xfrm rot="5400000" flipH="1" flipV="1">
            <a:off x="5094058" y="2438890"/>
            <a:ext cx="360040" cy="75608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1" idx="0"/>
            <a:endCxn id="24" idx="2"/>
          </p:cNvCxnSpPr>
          <p:nvPr/>
        </p:nvCxnSpPr>
        <p:spPr>
          <a:xfrm flipV="1">
            <a:off x="7344308" y="2636912"/>
            <a:ext cx="0" cy="3600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30" idx="0"/>
            <a:endCxn id="31" idx="2"/>
          </p:cNvCxnSpPr>
          <p:nvPr/>
        </p:nvCxnSpPr>
        <p:spPr>
          <a:xfrm rot="5400000" flipH="1" flipV="1">
            <a:off x="6588224" y="3392996"/>
            <a:ext cx="792088" cy="720080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9" idx="1"/>
            <a:endCxn id="26" idx="3"/>
          </p:cNvCxnSpPr>
          <p:nvPr/>
        </p:nvCxnSpPr>
        <p:spPr>
          <a:xfrm flipH="1">
            <a:off x="3131840" y="4329100"/>
            <a:ext cx="108012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7" idx="1"/>
            <a:endCxn id="22" idx="3"/>
          </p:cNvCxnSpPr>
          <p:nvPr/>
        </p:nvCxnSpPr>
        <p:spPr>
          <a:xfrm flipH="1">
            <a:off x="3131840" y="3212976"/>
            <a:ext cx="936104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30" idx="1"/>
            <a:endCxn id="29" idx="3"/>
          </p:cNvCxnSpPr>
          <p:nvPr/>
        </p:nvCxnSpPr>
        <p:spPr>
          <a:xfrm flipH="1">
            <a:off x="5580112" y="4329100"/>
            <a:ext cx="360040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33" idx="0"/>
            <a:endCxn id="29" idx="2"/>
          </p:cNvCxnSpPr>
          <p:nvPr/>
        </p:nvCxnSpPr>
        <p:spPr>
          <a:xfrm rot="5400000" flipH="1" flipV="1">
            <a:off x="4175956" y="4221088"/>
            <a:ext cx="432048" cy="1008112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stCxn id="33" idx="0"/>
            <a:endCxn id="26" idx="2"/>
          </p:cNvCxnSpPr>
          <p:nvPr/>
        </p:nvCxnSpPr>
        <p:spPr>
          <a:xfrm rot="16200000" flipV="1">
            <a:off x="3005826" y="4059070"/>
            <a:ext cx="432048" cy="1332148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35" idx="0"/>
            <a:endCxn id="30" idx="2"/>
          </p:cNvCxnSpPr>
          <p:nvPr/>
        </p:nvCxnSpPr>
        <p:spPr>
          <a:xfrm rot="5400000" flipH="1" flipV="1">
            <a:off x="6192180" y="4365104"/>
            <a:ext cx="288032" cy="57606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urved Connector 89"/>
          <p:cNvCxnSpPr>
            <a:stCxn id="37" idx="0"/>
            <a:endCxn id="30" idx="3"/>
          </p:cNvCxnSpPr>
          <p:nvPr/>
        </p:nvCxnSpPr>
        <p:spPr>
          <a:xfrm rot="16200000" flipV="1">
            <a:off x="7182290" y="4455114"/>
            <a:ext cx="468052" cy="216024"/>
          </a:xfrm>
          <a:prstGeom prst="curved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36" idx="0"/>
            <a:endCxn id="35" idx="2"/>
          </p:cNvCxnSpPr>
          <p:nvPr/>
        </p:nvCxnSpPr>
        <p:spPr>
          <a:xfrm flipV="1">
            <a:off x="6048164" y="5157192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32" idx="0"/>
            <a:endCxn id="26" idx="2"/>
          </p:cNvCxnSpPr>
          <p:nvPr/>
        </p:nvCxnSpPr>
        <p:spPr>
          <a:xfrm flipV="1">
            <a:off x="2555776" y="4509120"/>
            <a:ext cx="0" cy="2880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4" idx="0"/>
            <a:endCxn id="32" idx="2"/>
          </p:cNvCxnSpPr>
          <p:nvPr/>
        </p:nvCxnSpPr>
        <p:spPr>
          <a:xfrm flipV="1">
            <a:off x="2555776" y="5157192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urved Connector 104"/>
          <p:cNvCxnSpPr>
            <a:stCxn id="34" idx="3"/>
            <a:endCxn id="33" idx="1"/>
          </p:cNvCxnSpPr>
          <p:nvPr/>
        </p:nvCxnSpPr>
        <p:spPr>
          <a:xfrm flipV="1">
            <a:off x="3059832" y="5301208"/>
            <a:ext cx="216024" cy="180020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ight Arrow 110"/>
          <p:cNvSpPr/>
          <p:nvPr/>
        </p:nvSpPr>
        <p:spPr>
          <a:xfrm rot="16200000">
            <a:off x="3059832" y="5661248"/>
            <a:ext cx="216024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ight Arrow 112"/>
          <p:cNvSpPr/>
          <p:nvPr/>
        </p:nvSpPr>
        <p:spPr>
          <a:xfrm rot="16200000">
            <a:off x="4932040" y="5661248"/>
            <a:ext cx="216024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ight Arrow 113"/>
          <p:cNvSpPr/>
          <p:nvPr/>
        </p:nvSpPr>
        <p:spPr>
          <a:xfrm rot="16200000">
            <a:off x="6948264" y="5661248"/>
            <a:ext cx="216024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01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1196752"/>
            <a:ext cx="7488832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83568" y="2276872"/>
            <a:ext cx="7488832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83568" y="2924944"/>
            <a:ext cx="7488832" cy="172819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3568" y="4653136"/>
            <a:ext cx="7488832" cy="108012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83568" y="5733256"/>
            <a:ext cx="7488832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763688" y="1916832"/>
            <a:ext cx="1656184" cy="4464496"/>
          </a:xfrm>
          <a:prstGeom prst="rect">
            <a:avLst/>
          </a:prstGeom>
          <a:noFill/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491880" y="1916832"/>
            <a:ext cx="2952328" cy="4464496"/>
          </a:xfrm>
          <a:prstGeom prst="rect">
            <a:avLst/>
          </a:prstGeom>
          <a:noFill/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Less Colourful Version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755576" y="1268760"/>
            <a:ext cx="3096344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dirty="0" smtClean="0">
                <a:solidFill>
                  <a:schemeClr val="tx1"/>
                </a:solidFill>
              </a:rPr>
              <a:t>Mission:</a:t>
            </a:r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516216" y="1916832"/>
            <a:ext cx="1656184" cy="4464496"/>
          </a:xfrm>
          <a:prstGeom prst="rect">
            <a:avLst/>
          </a:prstGeom>
          <a:noFill/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5004048" y="1268760"/>
            <a:ext cx="3096344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dirty="0" smtClean="0">
                <a:solidFill>
                  <a:schemeClr val="tx1"/>
                </a:solidFill>
              </a:rPr>
              <a:t>Vision:</a:t>
            </a:r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923928" y="1268760"/>
            <a:ext cx="1008112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dirty="0" smtClean="0">
                <a:solidFill>
                  <a:schemeClr val="tx1"/>
                </a:solidFill>
              </a:rPr>
              <a:t>Company Name</a:t>
            </a:r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55576" y="2348880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 smtClean="0">
                <a:solidFill>
                  <a:schemeClr val="tx1"/>
                </a:solidFill>
              </a:rPr>
              <a:t>Financial</a:t>
            </a:r>
            <a:endParaRPr lang="en-GB" sz="900" b="1" i="1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55576" y="3140968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 smtClean="0">
                <a:solidFill>
                  <a:schemeClr val="tx1"/>
                </a:solidFill>
              </a:rPr>
              <a:t>Customer</a:t>
            </a:r>
            <a:endParaRPr lang="en-GB" sz="900" b="1" i="1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55576" y="4797152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 smtClean="0">
                <a:solidFill>
                  <a:schemeClr val="tx1"/>
                </a:solidFill>
              </a:rPr>
              <a:t>Internal</a:t>
            </a:r>
            <a:endParaRPr lang="en-GB" sz="900" b="1" i="1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55576" y="5949280"/>
            <a:ext cx="86409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900" b="1" i="1" dirty="0" smtClean="0">
                <a:solidFill>
                  <a:schemeClr val="tx1"/>
                </a:solidFill>
              </a:rPr>
              <a:t>Capacity</a:t>
            </a:r>
            <a:endParaRPr lang="en-GB" sz="900" b="1" i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79712" y="2348880"/>
            <a:ext cx="115212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Strategic Objective 1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635896" y="2348880"/>
            <a:ext cx="115212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Strategic Objective 2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979712" y="2996952"/>
            <a:ext cx="115212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700" dirty="0" smtClean="0">
                <a:solidFill>
                  <a:schemeClr val="tx1"/>
                </a:solidFill>
              </a:rPr>
              <a:t>Strategic Objective 3</a:t>
            </a:r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076056" y="2348880"/>
            <a:ext cx="115212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660232" y="2348880"/>
            <a:ext cx="1368152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979712" y="3573016"/>
            <a:ext cx="1152128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979712" y="4149080"/>
            <a:ext cx="1152128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067944" y="2996952"/>
            <a:ext cx="1656184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211960" y="3645024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11960" y="4149080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940152" y="4149080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6732240" y="2996952"/>
            <a:ext cx="1224136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2051720" y="4797152"/>
            <a:ext cx="100811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275856" y="4941168"/>
            <a:ext cx="1224136" cy="72008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051720" y="5301208"/>
            <a:ext cx="100811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364088" y="4797152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5364088" y="5301208"/>
            <a:ext cx="1368152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7020272" y="4797152"/>
            <a:ext cx="100811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2123728" y="5949280"/>
            <a:ext cx="187220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156176" y="5949280"/>
            <a:ext cx="187220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139952" y="5949280"/>
            <a:ext cx="1872208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700" dirty="0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683568" y="1916832"/>
            <a:ext cx="936104" cy="288032"/>
          </a:xfrm>
          <a:prstGeom prst="rightArrow">
            <a:avLst>
              <a:gd name="adj1" fmla="val 63136"/>
              <a:gd name="adj2" fmla="val 58758"/>
            </a:avLst>
          </a:prstGeom>
          <a:solidFill>
            <a:schemeClr val="accent6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/>
              <a:t>Strategic Themes</a:t>
            </a:r>
            <a:endParaRPr lang="en-GB" sz="700" b="1" dirty="0"/>
          </a:p>
        </p:txBody>
      </p:sp>
      <p:sp>
        <p:nvSpPr>
          <p:cNvPr id="41" name="Rectangle 40"/>
          <p:cNvSpPr/>
          <p:nvPr/>
        </p:nvSpPr>
        <p:spPr>
          <a:xfrm>
            <a:off x="1835696" y="1988840"/>
            <a:ext cx="1512168" cy="216024"/>
          </a:xfrm>
          <a:prstGeom prst="rect">
            <a:avLst/>
          </a:prstGeom>
          <a:solidFill>
            <a:schemeClr val="bg1">
              <a:lumMod val="65000"/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Theme One</a:t>
            </a:r>
            <a:endParaRPr lang="en-GB" sz="1000" dirty="0"/>
          </a:p>
        </p:txBody>
      </p:sp>
      <p:sp>
        <p:nvSpPr>
          <p:cNvPr id="43" name="Rectangle 42"/>
          <p:cNvSpPr/>
          <p:nvPr/>
        </p:nvSpPr>
        <p:spPr>
          <a:xfrm>
            <a:off x="3563888" y="1988840"/>
            <a:ext cx="2808312" cy="216024"/>
          </a:xfrm>
          <a:prstGeom prst="rect">
            <a:avLst/>
          </a:prstGeom>
          <a:solidFill>
            <a:schemeClr val="bg1">
              <a:lumMod val="65000"/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Theme Two</a:t>
            </a:r>
            <a:endParaRPr lang="en-GB" sz="1000" dirty="0"/>
          </a:p>
        </p:txBody>
      </p:sp>
      <p:sp>
        <p:nvSpPr>
          <p:cNvPr id="44" name="Rectangle 43"/>
          <p:cNvSpPr/>
          <p:nvPr/>
        </p:nvSpPr>
        <p:spPr>
          <a:xfrm>
            <a:off x="6588224" y="1988840"/>
            <a:ext cx="1512168" cy="216024"/>
          </a:xfrm>
          <a:prstGeom prst="rect">
            <a:avLst/>
          </a:prstGeom>
          <a:solidFill>
            <a:schemeClr val="bg1">
              <a:lumMod val="65000"/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Theme Three</a:t>
            </a:r>
            <a:endParaRPr lang="en-GB" sz="1000" dirty="0"/>
          </a:p>
        </p:txBody>
      </p:sp>
      <p:cxnSp>
        <p:nvCxnSpPr>
          <p:cNvPr id="45" name="Straight Arrow Connector 44"/>
          <p:cNvCxnSpPr>
            <a:stCxn id="26" idx="0"/>
          </p:cNvCxnSpPr>
          <p:nvPr/>
        </p:nvCxnSpPr>
        <p:spPr>
          <a:xfrm flipV="1">
            <a:off x="2555776" y="3933056"/>
            <a:ext cx="0" cy="2160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5" idx="0"/>
          </p:cNvCxnSpPr>
          <p:nvPr/>
        </p:nvCxnSpPr>
        <p:spPr>
          <a:xfrm flipV="1">
            <a:off x="2555776" y="3429000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2" idx="0"/>
            <a:endCxn id="20" idx="2"/>
          </p:cNvCxnSpPr>
          <p:nvPr/>
        </p:nvCxnSpPr>
        <p:spPr>
          <a:xfrm flipV="1">
            <a:off x="2555776" y="2636912"/>
            <a:ext cx="0" cy="3600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9" idx="0"/>
            <a:endCxn id="28" idx="2"/>
          </p:cNvCxnSpPr>
          <p:nvPr/>
        </p:nvCxnSpPr>
        <p:spPr>
          <a:xfrm flipV="1">
            <a:off x="4896036" y="4005064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28" idx="0"/>
            <a:endCxn id="27" idx="2"/>
          </p:cNvCxnSpPr>
          <p:nvPr/>
        </p:nvCxnSpPr>
        <p:spPr>
          <a:xfrm flipV="1">
            <a:off x="4896036" y="3429000"/>
            <a:ext cx="0" cy="2160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58"/>
          <p:cNvCxnSpPr>
            <a:stCxn id="27" idx="0"/>
            <a:endCxn id="21" idx="2"/>
          </p:cNvCxnSpPr>
          <p:nvPr/>
        </p:nvCxnSpPr>
        <p:spPr>
          <a:xfrm rot="16200000" flipV="1">
            <a:off x="4373978" y="2474894"/>
            <a:ext cx="360040" cy="684076"/>
          </a:xfrm>
          <a:prstGeom prst="curvedConnector3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urved Connector 60"/>
          <p:cNvCxnSpPr>
            <a:stCxn id="27" idx="0"/>
            <a:endCxn id="23" idx="2"/>
          </p:cNvCxnSpPr>
          <p:nvPr/>
        </p:nvCxnSpPr>
        <p:spPr>
          <a:xfrm rot="5400000" flipH="1" flipV="1">
            <a:off x="5094058" y="2438890"/>
            <a:ext cx="360040" cy="75608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31" idx="0"/>
            <a:endCxn id="24" idx="2"/>
          </p:cNvCxnSpPr>
          <p:nvPr/>
        </p:nvCxnSpPr>
        <p:spPr>
          <a:xfrm flipV="1">
            <a:off x="7344308" y="2636912"/>
            <a:ext cx="0" cy="36004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urved Connector 66"/>
          <p:cNvCxnSpPr>
            <a:stCxn id="30" idx="0"/>
            <a:endCxn id="31" idx="2"/>
          </p:cNvCxnSpPr>
          <p:nvPr/>
        </p:nvCxnSpPr>
        <p:spPr>
          <a:xfrm rot="5400000" flipH="1" flipV="1">
            <a:off x="6588224" y="3392996"/>
            <a:ext cx="792088" cy="720080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29" idx="1"/>
            <a:endCxn id="26" idx="3"/>
          </p:cNvCxnSpPr>
          <p:nvPr/>
        </p:nvCxnSpPr>
        <p:spPr>
          <a:xfrm flipH="1">
            <a:off x="3131840" y="4329100"/>
            <a:ext cx="108012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7" idx="1"/>
            <a:endCxn id="22" idx="3"/>
          </p:cNvCxnSpPr>
          <p:nvPr/>
        </p:nvCxnSpPr>
        <p:spPr>
          <a:xfrm flipH="1">
            <a:off x="3131840" y="3212976"/>
            <a:ext cx="936104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30" idx="1"/>
            <a:endCxn id="29" idx="3"/>
          </p:cNvCxnSpPr>
          <p:nvPr/>
        </p:nvCxnSpPr>
        <p:spPr>
          <a:xfrm flipH="1">
            <a:off x="5580112" y="4329100"/>
            <a:ext cx="360040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33" idx="0"/>
            <a:endCxn id="29" idx="2"/>
          </p:cNvCxnSpPr>
          <p:nvPr/>
        </p:nvCxnSpPr>
        <p:spPr>
          <a:xfrm rot="5400000" flipH="1" flipV="1">
            <a:off x="4175956" y="4221088"/>
            <a:ext cx="432048" cy="1008112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urved Connector 83"/>
          <p:cNvCxnSpPr>
            <a:stCxn id="33" idx="0"/>
            <a:endCxn id="26" idx="2"/>
          </p:cNvCxnSpPr>
          <p:nvPr/>
        </p:nvCxnSpPr>
        <p:spPr>
          <a:xfrm rot="16200000" flipV="1">
            <a:off x="3005826" y="4059070"/>
            <a:ext cx="432048" cy="1332148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>
            <a:stCxn id="35" idx="0"/>
            <a:endCxn id="30" idx="2"/>
          </p:cNvCxnSpPr>
          <p:nvPr/>
        </p:nvCxnSpPr>
        <p:spPr>
          <a:xfrm rot="5400000" flipH="1" flipV="1">
            <a:off x="6192180" y="4365104"/>
            <a:ext cx="288032" cy="576064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urved Connector 89"/>
          <p:cNvCxnSpPr>
            <a:stCxn id="37" idx="0"/>
            <a:endCxn id="30" idx="3"/>
          </p:cNvCxnSpPr>
          <p:nvPr/>
        </p:nvCxnSpPr>
        <p:spPr>
          <a:xfrm rot="16200000" flipV="1">
            <a:off x="7182290" y="4455114"/>
            <a:ext cx="468052" cy="216024"/>
          </a:xfrm>
          <a:prstGeom prst="curvedConnector2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36" idx="0"/>
            <a:endCxn id="35" idx="2"/>
          </p:cNvCxnSpPr>
          <p:nvPr/>
        </p:nvCxnSpPr>
        <p:spPr>
          <a:xfrm flipV="1">
            <a:off x="6048164" y="5157192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32" idx="0"/>
            <a:endCxn id="26" idx="2"/>
          </p:cNvCxnSpPr>
          <p:nvPr/>
        </p:nvCxnSpPr>
        <p:spPr>
          <a:xfrm flipV="1">
            <a:off x="2555776" y="4509120"/>
            <a:ext cx="0" cy="2880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4" idx="0"/>
            <a:endCxn id="32" idx="2"/>
          </p:cNvCxnSpPr>
          <p:nvPr/>
        </p:nvCxnSpPr>
        <p:spPr>
          <a:xfrm flipV="1">
            <a:off x="2555776" y="5157192"/>
            <a:ext cx="0" cy="14401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urved Connector 104"/>
          <p:cNvCxnSpPr>
            <a:stCxn id="34" idx="3"/>
            <a:endCxn id="33" idx="1"/>
          </p:cNvCxnSpPr>
          <p:nvPr/>
        </p:nvCxnSpPr>
        <p:spPr>
          <a:xfrm flipV="1">
            <a:off x="3059832" y="5301208"/>
            <a:ext cx="216024" cy="180020"/>
          </a:xfrm>
          <a:prstGeom prst="curved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ight Arrow 110"/>
          <p:cNvSpPr/>
          <p:nvPr/>
        </p:nvSpPr>
        <p:spPr>
          <a:xfrm rot="16200000">
            <a:off x="3059832" y="5661248"/>
            <a:ext cx="216024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ight Arrow 112"/>
          <p:cNvSpPr/>
          <p:nvPr/>
        </p:nvSpPr>
        <p:spPr>
          <a:xfrm rot="16200000">
            <a:off x="4932040" y="5661248"/>
            <a:ext cx="216024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ight Arrow 113"/>
          <p:cNvSpPr/>
          <p:nvPr/>
        </p:nvSpPr>
        <p:spPr>
          <a:xfrm rot="16200000">
            <a:off x="6948264" y="5661248"/>
            <a:ext cx="216024" cy="216024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55576" y="4149080"/>
            <a:ext cx="3672408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4499992" y="4149080"/>
            <a:ext cx="3672408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55576" y="1844824"/>
            <a:ext cx="3672408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499992" y="1844824"/>
            <a:ext cx="3672408" cy="223224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Slightly Different Approach</a:t>
            </a:r>
            <a:endParaRPr lang="en-GB" dirty="0"/>
          </a:p>
        </p:txBody>
      </p:sp>
      <p:sp>
        <p:nvSpPr>
          <p:cNvPr id="4" name="Diamond 3"/>
          <p:cNvSpPr/>
          <p:nvPr/>
        </p:nvSpPr>
        <p:spPr>
          <a:xfrm>
            <a:off x="3851920" y="2852936"/>
            <a:ext cx="1224136" cy="1224136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Financial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Diamond 8"/>
          <p:cNvSpPr/>
          <p:nvPr/>
        </p:nvSpPr>
        <p:spPr>
          <a:xfrm>
            <a:off x="3851920" y="4149080"/>
            <a:ext cx="1224136" cy="1224136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Learning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4499992" y="3501008"/>
            <a:ext cx="1224136" cy="1224136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Internal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" name="Diamond 10"/>
          <p:cNvSpPr/>
          <p:nvPr/>
        </p:nvSpPr>
        <p:spPr>
          <a:xfrm>
            <a:off x="3203848" y="3501008"/>
            <a:ext cx="1224136" cy="1224136"/>
          </a:xfrm>
          <a:prstGeom prst="diamond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accent6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Customer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084168" y="3429000"/>
            <a:ext cx="1944216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932040" y="2636912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99592" y="1988840"/>
            <a:ext cx="3384376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588224" y="2636912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644008" y="1988840"/>
            <a:ext cx="3384376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899592" y="3429000"/>
            <a:ext cx="1944216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99592" y="2636912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555776" y="2636912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12160" y="4293096"/>
            <a:ext cx="1944216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860032" y="5085184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516216" y="5085184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4644008" y="5877272"/>
            <a:ext cx="3384376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99592" y="4365104"/>
            <a:ext cx="1944216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899592" y="5085184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555776" y="5085184"/>
            <a:ext cx="1440160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899592" y="5877272"/>
            <a:ext cx="3384376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55576" y="1268760"/>
            <a:ext cx="7416824" cy="36004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 anchorCtr="0"/>
          <a:lstStyle/>
          <a:p>
            <a:r>
              <a:rPr lang="en-GB" sz="1100" dirty="0" smtClean="0">
                <a:solidFill>
                  <a:schemeClr val="tx1"/>
                </a:solidFill>
              </a:rPr>
              <a:t>Vision:                                                                    Mission: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540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 rot="2703511">
            <a:off x="2022332" y="1383386"/>
            <a:ext cx="1944216" cy="1944216"/>
            <a:chOff x="1706399" y="237482"/>
            <a:chExt cx="1804034" cy="1804034"/>
          </a:xfrm>
        </p:grpSpPr>
        <p:sp>
          <p:nvSpPr>
            <p:cNvPr id="29" name="Pie 28"/>
            <p:cNvSpPr/>
            <p:nvPr/>
          </p:nvSpPr>
          <p:spPr>
            <a:xfrm>
              <a:off x="1706399" y="237482"/>
              <a:ext cx="1804034" cy="1804034"/>
            </a:xfrm>
            <a:prstGeom prst="pieWedg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Pie 4"/>
            <p:cNvSpPr/>
            <p:nvPr/>
          </p:nvSpPr>
          <p:spPr>
            <a:xfrm>
              <a:off x="2234788" y="765871"/>
              <a:ext cx="1275645" cy="12756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 dirty="0"/>
            </a:p>
          </p:txBody>
        </p:sp>
      </p:grpSp>
      <p:grpSp>
        <p:nvGrpSpPr>
          <p:cNvPr id="31" name="Group 30"/>
          <p:cNvGrpSpPr/>
          <p:nvPr/>
        </p:nvGrpSpPr>
        <p:grpSpPr>
          <a:xfrm rot="2715378">
            <a:off x="3377265" y="2738321"/>
            <a:ext cx="1944216" cy="1944216"/>
            <a:chOff x="3593761" y="237482"/>
            <a:chExt cx="1804034" cy="1804034"/>
          </a:xfrm>
        </p:grpSpPr>
        <p:sp>
          <p:nvSpPr>
            <p:cNvPr id="32" name="Pie 31"/>
            <p:cNvSpPr/>
            <p:nvPr/>
          </p:nvSpPr>
          <p:spPr>
            <a:xfrm rot="5400000">
              <a:off x="3593761" y="237482"/>
              <a:ext cx="1804034" cy="1804034"/>
            </a:xfrm>
            <a:prstGeom prst="pieWedg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573219"/>
                <a:satOff val="-8864"/>
                <a:lumOff val="-2026"/>
                <a:alphaOff val="0"/>
              </a:schemeClr>
            </a:fillRef>
            <a:effectRef idx="0">
              <a:schemeClr val="accent2">
                <a:hueOff val="-1573219"/>
                <a:satOff val="-8864"/>
                <a:lumOff val="-202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Pie 4"/>
            <p:cNvSpPr/>
            <p:nvPr/>
          </p:nvSpPr>
          <p:spPr>
            <a:xfrm>
              <a:off x="3593761" y="765871"/>
              <a:ext cx="1275645" cy="12756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 dirty="0"/>
            </a:p>
          </p:txBody>
        </p:sp>
      </p:grpSp>
      <p:grpSp>
        <p:nvGrpSpPr>
          <p:cNvPr id="34" name="Group 33"/>
          <p:cNvGrpSpPr/>
          <p:nvPr/>
        </p:nvGrpSpPr>
        <p:grpSpPr>
          <a:xfrm rot="2684902">
            <a:off x="2021942" y="4106850"/>
            <a:ext cx="1944216" cy="1944216"/>
            <a:chOff x="3593761" y="2124844"/>
            <a:chExt cx="1804034" cy="1804034"/>
          </a:xfrm>
          <a:solidFill>
            <a:schemeClr val="accent4">
              <a:lumMod val="75000"/>
            </a:schemeClr>
          </a:solidFill>
        </p:grpSpPr>
        <p:sp>
          <p:nvSpPr>
            <p:cNvPr id="35" name="Pie 34"/>
            <p:cNvSpPr/>
            <p:nvPr/>
          </p:nvSpPr>
          <p:spPr>
            <a:xfrm rot="10800000">
              <a:off x="3593761" y="2124844"/>
              <a:ext cx="1804034" cy="1804034"/>
            </a:xfrm>
            <a:prstGeom prst="pieWedg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3146439"/>
                <a:satOff val="-17729"/>
                <a:lumOff val="-4052"/>
                <a:alphaOff val="0"/>
              </a:schemeClr>
            </a:fillRef>
            <a:effectRef idx="0">
              <a:schemeClr val="accent2">
                <a:hueOff val="-3146439"/>
                <a:satOff val="-17729"/>
                <a:lumOff val="-405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Pie 4"/>
            <p:cNvSpPr/>
            <p:nvPr/>
          </p:nvSpPr>
          <p:spPr>
            <a:xfrm rot="21600000">
              <a:off x="3593761" y="2124844"/>
              <a:ext cx="1275645" cy="127564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 dirty="0"/>
            </a:p>
          </p:txBody>
        </p:sp>
      </p:grpSp>
      <p:grpSp>
        <p:nvGrpSpPr>
          <p:cNvPr id="37" name="Group 36"/>
          <p:cNvGrpSpPr/>
          <p:nvPr/>
        </p:nvGrpSpPr>
        <p:grpSpPr>
          <a:xfrm rot="2698960">
            <a:off x="640947" y="2751244"/>
            <a:ext cx="1944216" cy="1944216"/>
            <a:chOff x="1706399" y="2124844"/>
            <a:chExt cx="1804034" cy="1804034"/>
          </a:xfrm>
        </p:grpSpPr>
        <p:sp>
          <p:nvSpPr>
            <p:cNvPr id="38" name="Pie 37"/>
            <p:cNvSpPr/>
            <p:nvPr/>
          </p:nvSpPr>
          <p:spPr>
            <a:xfrm rot="16200000">
              <a:off x="1706399" y="2124844"/>
              <a:ext cx="1804034" cy="1804034"/>
            </a:xfrm>
            <a:prstGeom prst="pieWedg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4719658"/>
                <a:satOff val="-26593"/>
                <a:lumOff val="-6078"/>
                <a:alphaOff val="0"/>
              </a:schemeClr>
            </a:fillRef>
            <a:effectRef idx="0">
              <a:schemeClr val="accent2">
                <a:hueOff val="-4719658"/>
                <a:satOff val="-26593"/>
                <a:lumOff val="-607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Pie 4"/>
            <p:cNvSpPr/>
            <p:nvPr/>
          </p:nvSpPr>
          <p:spPr>
            <a:xfrm rot="21600000">
              <a:off x="2234788" y="2124844"/>
              <a:ext cx="1275645" cy="12756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700" kern="1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More Radical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128" y="1172782"/>
            <a:ext cx="2962672" cy="5304218"/>
          </a:xfrm>
        </p:spPr>
        <p:txBody>
          <a:bodyPr>
            <a:normAutofit/>
          </a:bodyPr>
          <a:lstStyle/>
          <a:p>
            <a:r>
              <a:rPr lang="en-GB" sz="1800" dirty="0" smtClean="0"/>
              <a:t>This circular version is occasionally used to focus everything towards the mission and strategy, as a rally-call it works well.  However it lacks in its ability to present causal linkages</a:t>
            </a:r>
          </a:p>
          <a:p>
            <a:endParaRPr lang="en-GB" sz="1800" dirty="0"/>
          </a:p>
          <a:p>
            <a:r>
              <a:rPr lang="en-GB" sz="1800" dirty="0" smtClean="0"/>
              <a:t>Tesco used this approach during their ‘Every Little Helps’ campaign</a:t>
            </a:r>
            <a:endParaRPr lang="en-GB" sz="1800" dirty="0"/>
          </a:p>
        </p:txBody>
      </p:sp>
      <p:sp>
        <p:nvSpPr>
          <p:cNvPr id="4" name="Donut 3"/>
          <p:cNvSpPr/>
          <p:nvPr/>
        </p:nvSpPr>
        <p:spPr>
          <a:xfrm>
            <a:off x="683568" y="1412776"/>
            <a:ext cx="4608512" cy="4608512"/>
          </a:xfrm>
          <a:prstGeom prst="donut">
            <a:avLst>
              <a:gd name="adj" fmla="val 7241"/>
            </a:avLst>
          </a:prstGeom>
          <a:solidFill>
            <a:srgbClr val="00B0F0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266472" y="3548772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Customer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639653" y="362078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Internal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11760" y="14127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Financial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1540" y="565195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Learning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195736" y="1916832"/>
            <a:ext cx="1584176" cy="3600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" idx="2"/>
            <a:endCxn id="10" idx="0"/>
          </p:cNvCxnSpPr>
          <p:nvPr/>
        </p:nvCxnSpPr>
        <p:spPr>
          <a:xfrm>
            <a:off x="2965758" y="1782108"/>
            <a:ext cx="56956" cy="386984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2339752" y="1916832"/>
            <a:ext cx="1296144" cy="36004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6" idx="2"/>
          </p:cNvCxnSpPr>
          <p:nvPr/>
        </p:nvCxnSpPr>
        <p:spPr>
          <a:xfrm>
            <a:off x="1043608" y="3733438"/>
            <a:ext cx="3888432" cy="5560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187624" y="2996952"/>
            <a:ext cx="3600400" cy="144016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1187624" y="3068960"/>
            <a:ext cx="3600400" cy="136815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2339752" y="3068960"/>
            <a:ext cx="1304528" cy="130452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b="1" dirty="0" smtClean="0"/>
              <a:t>Mission</a:t>
            </a:r>
            <a:endParaRPr lang="en-GB" sz="1200" b="1" dirty="0"/>
          </a:p>
        </p:txBody>
      </p:sp>
      <p:sp>
        <p:nvSpPr>
          <p:cNvPr id="24" name="Oval 23"/>
          <p:cNvSpPr/>
          <p:nvPr/>
        </p:nvSpPr>
        <p:spPr>
          <a:xfrm>
            <a:off x="2555776" y="3284984"/>
            <a:ext cx="864096" cy="864096"/>
          </a:xfrm>
          <a:prstGeom prst="ellipse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200" b="1" dirty="0" smtClean="0"/>
              <a:t>Vision</a:t>
            </a:r>
            <a:endParaRPr lang="en-GB" sz="1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699792" y="3068960"/>
            <a:ext cx="61427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b="1" dirty="0" smtClean="0"/>
              <a:t>Mission</a:t>
            </a:r>
            <a:endParaRPr lang="en-GB" sz="900" b="1" dirty="0"/>
          </a:p>
        </p:txBody>
      </p:sp>
      <p:sp>
        <p:nvSpPr>
          <p:cNvPr id="2073" name="TextBox 2072"/>
          <p:cNvSpPr txBox="1"/>
          <p:nvPr/>
        </p:nvSpPr>
        <p:spPr>
          <a:xfrm rot="3241591">
            <a:off x="1670104" y="2521249"/>
            <a:ext cx="12554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</a:rPr>
              <a:t>Financial Objective 1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 rot="19779573">
            <a:off x="1232996" y="4327325"/>
            <a:ext cx="12939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</a:rPr>
              <a:t>Customer Objective 1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 rot="3241591">
            <a:off x="3116675" y="4681488"/>
            <a:ext cx="124264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</a:rPr>
              <a:t>Learning Objective 1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 rot="19779573">
            <a:off x="3519279" y="2947914"/>
            <a:ext cx="1178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</a:rPr>
              <a:t>Internal Objective 1</a:t>
            </a:r>
            <a:endParaRPr lang="en-GB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208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Quickscore Application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Software is not required to implement a </a:t>
            </a:r>
            <a:r>
              <a:rPr lang="en-GB" sz="2000" dirty="0" smtClean="0"/>
              <a:t>Strategy Map or Balanced </a:t>
            </a:r>
            <a:r>
              <a:rPr lang="en-GB" sz="2000" dirty="0"/>
              <a:t>Scorecard, but it does help. </a:t>
            </a:r>
            <a:endParaRPr lang="en-GB" sz="2000" dirty="0" smtClean="0"/>
          </a:p>
          <a:p>
            <a:r>
              <a:rPr lang="en-GB" sz="2000" b="1" dirty="0" smtClean="0"/>
              <a:t>A </a:t>
            </a:r>
            <a:r>
              <a:rPr lang="en-GB" sz="2000" b="1" dirty="0"/>
              <a:t>good software </a:t>
            </a:r>
            <a:r>
              <a:rPr lang="en-GB" sz="2000" b="1" dirty="0" smtClean="0"/>
              <a:t>tool </a:t>
            </a:r>
            <a:r>
              <a:rPr lang="en-GB" sz="2000" b="1" dirty="0"/>
              <a:t>will </a:t>
            </a:r>
            <a:r>
              <a:rPr lang="en-GB" sz="2000" b="1" dirty="0" smtClean="0"/>
              <a:t>allow </a:t>
            </a:r>
            <a:r>
              <a:rPr lang="en-GB" sz="2000" b="1" dirty="0"/>
              <a:t>user </a:t>
            </a:r>
            <a:r>
              <a:rPr lang="en-GB" sz="2000" b="1" dirty="0" smtClean="0"/>
              <a:t>to: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reate meaningful Strategy Maps with minimum fuss</a:t>
            </a:r>
          </a:p>
          <a:p>
            <a:pPr lvl="1"/>
            <a:r>
              <a:rPr lang="en-GB" dirty="0" smtClean="0"/>
              <a:t>organise key metrics in a meaningful way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isplay data and combinations of data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rovide management teams with a clear business overview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llow users to input data easily and frequently</a:t>
            </a:r>
            <a:endParaRPr lang="en-GB" dirty="0"/>
          </a:p>
          <a:p>
            <a:pPr lvl="1"/>
            <a:r>
              <a:rPr lang="en-GB" dirty="0" smtClean="0"/>
              <a:t>Provide the means to </a:t>
            </a:r>
            <a:r>
              <a:rPr lang="en-GB" dirty="0"/>
              <a:t>‘drill down’ to the underlying data should the need arise to question a specific </a:t>
            </a:r>
            <a:r>
              <a:rPr lang="en-GB" dirty="0" smtClean="0"/>
              <a:t>activity</a:t>
            </a:r>
          </a:p>
          <a:p>
            <a:pPr lvl="1"/>
            <a:endParaRPr lang="en-GB" dirty="0"/>
          </a:p>
          <a:p>
            <a:r>
              <a:rPr lang="en-GB" sz="2000" dirty="0" smtClean="0"/>
              <a:t>Intrafocus recommends the </a:t>
            </a:r>
            <a:r>
              <a:rPr lang="en-GB" sz="2000" dirty="0" smtClean="0">
                <a:hlinkClick r:id="rId2"/>
              </a:rPr>
              <a:t>Quickscore</a:t>
            </a:r>
            <a:r>
              <a:rPr lang="en-GB" sz="2000" dirty="0" smtClean="0"/>
              <a:t> product to those companies that want to take a structured approach to rolling out Strategy Maps and Balanced Scorecards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9271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Strategy Map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/>
              <a:t>A Strategy Map is a diagram that describes how a company or organisation can create value by linking strategic objectives in a cause and effect </a:t>
            </a:r>
            <a:r>
              <a:rPr lang="en-GB" sz="2000" dirty="0" smtClean="0"/>
              <a:t>relationship.</a:t>
            </a:r>
          </a:p>
          <a:p>
            <a:r>
              <a:rPr lang="en-GB" sz="2000" dirty="0" smtClean="0"/>
              <a:t>It is based </a:t>
            </a:r>
            <a:r>
              <a:rPr lang="en-GB" sz="2000" dirty="0"/>
              <a:t>on the four Balanced Scorecard Perspectives: Financial, Customer, Internal Processes and </a:t>
            </a:r>
            <a:r>
              <a:rPr lang="en-GB" sz="2000" dirty="0" smtClean="0"/>
              <a:t>Capacity, Learning </a:t>
            </a:r>
            <a:r>
              <a:rPr lang="en-GB" sz="2000" dirty="0"/>
              <a:t>&amp; Growth.  </a:t>
            </a:r>
            <a:endParaRPr lang="en-GB" sz="2000" dirty="0" smtClean="0"/>
          </a:p>
          <a:p>
            <a:r>
              <a:rPr lang="en-GB" sz="2000" dirty="0" smtClean="0"/>
              <a:t>The </a:t>
            </a:r>
            <a:r>
              <a:rPr lang="en-GB" sz="2000" dirty="0"/>
              <a:t>key element of the Strategy Map is that it is linked to the ‘scorecards’ that monitor the progress towards the Strategic Objectives.  </a:t>
            </a:r>
            <a:endParaRPr lang="en-GB" sz="2000" dirty="0" smtClean="0"/>
          </a:p>
          <a:p>
            <a:r>
              <a:rPr lang="en-GB" sz="2000" dirty="0" smtClean="0"/>
              <a:t>The </a:t>
            </a:r>
            <a:r>
              <a:rPr lang="en-GB" sz="2000" dirty="0"/>
              <a:t>‘scorecards’ will include: metrics, targets for the metrics and strategic initiatives to drive performance towards achieving the </a:t>
            </a:r>
            <a:r>
              <a:rPr lang="en-GB" sz="2000" dirty="0" smtClean="0"/>
              <a:t>objectives.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4055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Balanced Scorecard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smtClean="0"/>
              <a:t>Balanced </a:t>
            </a:r>
            <a:r>
              <a:rPr lang="en-GB" dirty="0"/>
              <a:t>S</a:t>
            </a:r>
            <a:r>
              <a:rPr lang="en-GB" dirty="0" smtClean="0"/>
              <a:t>corecard </a:t>
            </a:r>
            <a:r>
              <a:rPr lang="en-GB" dirty="0"/>
              <a:t>is a strategic planning and management method used </a:t>
            </a:r>
            <a:r>
              <a:rPr lang="en-GB" dirty="0" smtClean="0"/>
              <a:t>to: </a:t>
            </a:r>
          </a:p>
          <a:p>
            <a:pPr lvl="1"/>
            <a:r>
              <a:rPr lang="en-GB" dirty="0" smtClean="0"/>
              <a:t>align </a:t>
            </a:r>
            <a:r>
              <a:rPr lang="en-GB" dirty="0"/>
              <a:t>business activities to </a:t>
            </a:r>
            <a:r>
              <a:rPr lang="en-GB" dirty="0" smtClean="0"/>
              <a:t>a </a:t>
            </a:r>
            <a:r>
              <a:rPr lang="en-GB" dirty="0"/>
              <a:t>vision and strategy of </a:t>
            </a:r>
            <a:r>
              <a:rPr lang="en-GB" dirty="0" smtClean="0"/>
              <a:t>an organisation </a:t>
            </a:r>
          </a:p>
          <a:p>
            <a:pPr lvl="1"/>
            <a:r>
              <a:rPr lang="en-GB" dirty="0" smtClean="0"/>
              <a:t>improve </a:t>
            </a:r>
            <a:r>
              <a:rPr lang="en-GB" dirty="0"/>
              <a:t>internal and external </a:t>
            </a:r>
            <a:r>
              <a:rPr lang="en-GB" dirty="0" smtClean="0"/>
              <a:t>communications </a:t>
            </a:r>
          </a:p>
          <a:p>
            <a:pPr lvl="1"/>
            <a:r>
              <a:rPr lang="en-GB" dirty="0" smtClean="0"/>
              <a:t>monitor </a:t>
            </a:r>
            <a:r>
              <a:rPr lang="en-GB" dirty="0"/>
              <a:t>organisational performance against strategic goals.</a:t>
            </a:r>
          </a:p>
          <a:p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design of Balanced Scorecard concerns itself </a:t>
            </a:r>
            <a:r>
              <a:rPr lang="en-GB" dirty="0" smtClean="0"/>
              <a:t>with: </a:t>
            </a:r>
          </a:p>
          <a:p>
            <a:pPr lvl="1"/>
            <a:r>
              <a:rPr lang="en-GB" dirty="0" smtClean="0"/>
              <a:t>the </a:t>
            </a:r>
            <a:r>
              <a:rPr lang="en-GB" dirty="0"/>
              <a:t>identification of a </a:t>
            </a:r>
            <a:r>
              <a:rPr lang="en-GB" i="1" dirty="0"/>
              <a:t>small</a:t>
            </a:r>
            <a:r>
              <a:rPr lang="en-GB" dirty="0"/>
              <a:t> number of financial and non-financial </a:t>
            </a:r>
            <a:r>
              <a:rPr lang="en-GB" dirty="0" smtClean="0"/>
              <a:t>measures</a:t>
            </a:r>
            <a:r>
              <a:rPr lang="en-GB" dirty="0"/>
              <a:t> </a:t>
            </a:r>
            <a:r>
              <a:rPr lang="en-GB" dirty="0" smtClean="0"/>
              <a:t>referred to as </a:t>
            </a:r>
            <a:r>
              <a:rPr lang="en-GB" i="1" dirty="0" smtClean="0"/>
              <a:t>Perspectives</a:t>
            </a:r>
          </a:p>
          <a:p>
            <a:pPr lvl="1"/>
            <a:r>
              <a:rPr lang="en-GB" dirty="0" smtClean="0"/>
              <a:t>setting </a:t>
            </a:r>
            <a:r>
              <a:rPr lang="en-GB" dirty="0"/>
              <a:t>targets for the measures and then </a:t>
            </a:r>
            <a:endParaRPr lang="en-GB" dirty="0" smtClean="0"/>
          </a:p>
          <a:p>
            <a:pPr lvl="1"/>
            <a:r>
              <a:rPr lang="en-GB" dirty="0" smtClean="0"/>
              <a:t>measuring </a:t>
            </a:r>
            <a:r>
              <a:rPr lang="en-GB" dirty="0"/>
              <a:t>them on a regular basis to determine success or failure. </a:t>
            </a:r>
          </a:p>
        </p:txBody>
      </p:sp>
    </p:spTree>
    <p:extLst>
      <p:ext uri="{BB962C8B-B14F-4D97-AF65-F5344CB8AC3E}">
        <p14:creationId xmlns:p14="http://schemas.microsoft.com/office/powerpoint/2010/main" val="29108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Rectangle 109"/>
          <p:cNvSpPr/>
          <p:nvPr/>
        </p:nvSpPr>
        <p:spPr>
          <a:xfrm>
            <a:off x="1835696" y="5157192"/>
            <a:ext cx="1368152" cy="122413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491880" y="5157192"/>
            <a:ext cx="1368152" cy="122413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220072" y="5157192"/>
            <a:ext cx="1368152" cy="122413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876256" y="5157192"/>
            <a:ext cx="1368152" cy="1224136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63688" y="2852936"/>
            <a:ext cx="6552728" cy="86409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00" i="1" dirty="0" smtClean="0">
                <a:solidFill>
                  <a:schemeClr val="accent6">
                    <a:lumMod val="10000"/>
                  </a:schemeClr>
                </a:solidFill>
              </a:rPr>
              <a:t>Customer Value Proposition</a:t>
            </a:r>
            <a:endParaRPr lang="en-GB" sz="1000" i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Strategy Map – Classic Kaplan/Norton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411760" y="1340768"/>
            <a:ext cx="158417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Productivity Strategy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763688" y="4005064"/>
            <a:ext cx="1512168" cy="288032"/>
          </a:xfrm>
          <a:prstGeom prst="rect">
            <a:avLst/>
          </a:prstGeom>
          <a:solidFill>
            <a:srgbClr val="336699"/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Operations Management Processes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63688" y="4293096"/>
            <a:ext cx="1512168" cy="576064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Supply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Production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Distribution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Risk Management</a:t>
            </a:r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19872" y="4005064"/>
            <a:ext cx="1512168" cy="288032"/>
          </a:xfrm>
          <a:prstGeom prst="rect">
            <a:avLst/>
          </a:prstGeom>
          <a:solidFill>
            <a:srgbClr val="336699"/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Customer Management Processes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19872" y="4293096"/>
            <a:ext cx="1512168" cy="576064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Selection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Acquisition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Retention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Growth</a:t>
            </a:r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148064" y="4005064"/>
            <a:ext cx="1512168" cy="288032"/>
          </a:xfrm>
          <a:prstGeom prst="rect">
            <a:avLst/>
          </a:prstGeom>
          <a:solidFill>
            <a:srgbClr val="336699"/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Innovative Processes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148064" y="4293096"/>
            <a:ext cx="1512168" cy="576064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Opportunity Identification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R&amp;D Portfolio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Design / Develop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Launch</a:t>
            </a:r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804248" y="4005064"/>
            <a:ext cx="1512168" cy="288032"/>
          </a:xfrm>
          <a:prstGeom prst="rect">
            <a:avLst/>
          </a:prstGeom>
          <a:solidFill>
            <a:srgbClr val="336699"/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Regulatory and Social Processes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04248" y="4293096"/>
            <a:ext cx="1512168" cy="576064"/>
          </a:xfrm>
          <a:prstGeom prst="rect">
            <a:avLst/>
          </a:prstGeom>
          <a:solidFill>
            <a:schemeClr val="bg1">
              <a:alpha val="75000"/>
            </a:scheme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Environment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Safety and Health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Employment</a:t>
            </a:r>
          </a:p>
          <a:p>
            <a:pPr algn="ctr"/>
            <a:r>
              <a:rPr lang="en-GB" sz="800" dirty="0" smtClean="0">
                <a:solidFill>
                  <a:schemeClr val="accent6">
                    <a:lumMod val="10000"/>
                  </a:schemeClr>
                </a:solidFill>
              </a:rPr>
              <a:t>Community</a:t>
            </a:r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763688" y="5229200"/>
            <a:ext cx="6552728" cy="216024"/>
          </a:xfrm>
          <a:prstGeom prst="rect">
            <a:avLst/>
          </a:prstGeom>
          <a:solidFill>
            <a:srgbClr val="336699"/>
          </a:solidFill>
          <a:ln w="12700">
            <a:solidFill>
              <a:srgbClr val="3366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Human Capital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763688" y="5517232"/>
            <a:ext cx="6552728" cy="216024"/>
          </a:xfrm>
          <a:prstGeom prst="rect">
            <a:avLst/>
          </a:prstGeom>
          <a:solidFill>
            <a:srgbClr val="336699"/>
          </a:solidFill>
          <a:ln w="12700">
            <a:solidFill>
              <a:srgbClr val="3366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Information Capital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63688" y="5805264"/>
            <a:ext cx="6552728" cy="432048"/>
          </a:xfrm>
          <a:prstGeom prst="rect">
            <a:avLst/>
          </a:prstGeom>
          <a:solidFill>
            <a:srgbClr val="336699"/>
          </a:solidFill>
          <a:ln w="12700">
            <a:solidFill>
              <a:srgbClr val="3366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Organisational Capital</a:t>
            </a:r>
            <a:endParaRPr lang="en-GB" sz="900" b="1" dirty="0">
              <a:solidFill>
                <a:schemeClr val="bg1"/>
              </a:solidFill>
            </a:endParaRPr>
          </a:p>
        </p:txBody>
      </p:sp>
      <p:cxnSp>
        <p:nvCxnSpPr>
          <p:cNvPr id="49" name="Straight Arrow Connector 48"/>
          <p:cNvCxnSpPr>
            <a:stCxn id="21" idx="0"/>
          </p:cNvCxnSpPr>
          <p:nvPr/>
        </p:nvCxnSpPr>
        <p:spPr>
          <a:xfrm flipV="1">
            <a:off x="2519772" y="3717032"/>
            <a:ext cx="36004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70" idx="4"/>
          </p:cNvCxnSpPr>
          <p:nvPr/>
        </p:nvCxnSpPr>
        <p:spPr>
          <a:xfrm flipH="1" flipV="1">
            <a:off x="3815916" y="2420888"/>
            <a:ext cx="36004" cy="432048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76" idx="4"/>
          </p:cNvCxnSpPr>
          <p:nvPr/>
        </p:nvCxnSpPr>
        <p:spPr>
          <a:xfrm flipV="1">
            <a:off x="6156176" y="2420888"/>
            <a:ext cx="40196" cy="432048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endCxn id="69" idx="4"/>
          </p:cNvCxnSpPr>
          <p:nvPr/>
        </p:nvCxnSpPr>
        <p:spPr>
          <a:xfrm flipH="1" flipV="1">
            <a:off x="2447764" y="2420888"/>
            <a:ext cx="180020" cy="432048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28" idx="0"/>
          </p:cNvCxnSpPr>
          <p:nvPr/>
        </p:nvCxnSpPr>
        <p:spPr>
          <a:xfrm flipH="1" flipV="1">
            <a:off x="5868144" y="3717032"/>
            <a:ext cx="36004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1" idx="0"/>
          </p:cNvCxnSpPr>
          <p:nvPr/>
        </p:nvCxnSpPr>
        <p:spPr>
          <a:xfrm flipH="1" flipV="1">
            <a:off x="7524328" y="3717032"/>
            <a:ext cx="36004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endCxn id="77" idx="4"/>
          </p:cNvCxnSpPr>
          <p:nvPr/>
        </p:nvCxnSpPr>
        <p:spPr>
          <a:xfrm flipV="1">
            <a:off x="7380312" y="2420888"/>
            <a:ext cx="184212" cy="432048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25" idx="0"/>
          </p:cNvCxnSpPr>
          <p:nvPr/>
        </p:nvCxnSpPr>
        <p:spPr>
          <a:xfrm flipV="1">
            <a:off x="4175956" y="3717032"/>
            <a:ext cx="36004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2771800" y="3501588"/>
            <a:ext cx="18002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i="1" dirty="0" smtClean="0">
                <a:solidFill>
                  <a:schemeClr val="accent6">
                    <a:lumMod val="10000"/>
                  </a:schemeClr>
                </a:solidFill>
              </a:rPr>
              <a:t>Product / Service Attributes</a:t>
            </a:r>
            <a:endParaRPr lang="en-GB" sz="800" i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139952" y="1556792"/>
            <a:ext cx="1872208" cy="432048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Long-Term Shareholder Value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1835696" y="2060848"/>
            <a:ext cx="1224136" cy="36004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Improve Cost Structure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3203848" y="2060848"/>
            <a:ext cx="1224136" cy="36004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Increase Asset Utilisation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5588496" y="2060848"/>
            <a:ext cx="1215752" cy="36004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Expand Revenue Opportunities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6956648" y="2060848"/>
            <a:ext cx="1215752" cy="36004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Enhance Customer Value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228184" y="1340768"/>
            <a:ext cx="1584176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>
                <a:solidFill>
                  <a:schemeClr val="tx1"/>
                </a:solidFill>
              </a:rPr>
              <a:t>Growth Strategy</a:t>
            </a:r>
            <a:endParaRPr lang="en-GB" sz="900" dirty="0">
              <a:solidFill>
                <a:schemeClr val="tx1"/>
              </a:solidFill>
            </a:endParaRPr>
          </a:p>
        </p:txBody>
      </p:sp>
      <p:cxnSp>
        <p:nvCxnSpPr>
          <p:cNvPr id="62" name="Curved Connector 61"/>
          <p:cNvCxnSpPr>
            <a:stCxn id="69" idx="0"/>
            <a:endCxn id="47" idx="2"/>
          </p:cNvCxnSpPr>
          <p:nvPr/>
        </p:nvCxnSpPr>
        <p:spPr>
          <a:xfrm rot="5400000" flipH="1" flipV="1">
            <a:off x="3149842" y="1070738"/>
            <a:ext cx="288032" cy="1692188"/>
          </a:xfrm>
          <a:prstGeom prst="curvedConnector2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70" idx="0"/>
            <a:endCxn id="47" idx="3"/>
          </p:cNvCxnSpPr>
          <p:nvPr/>
        </p:nvCxnSpPr>
        <p:spPr>
          <a:xfrm rot="5400000" flipH="1" flipV="1">
            <a:off x="4047383" y="1694101"/>
            <a:ext cx="135280" cy="598215"/>
          </a:xfrm>
          <a:prstGeom prst="curvedConnector3">
            <a:avLst>
              <a:gd name="adj1" fmla="val 50000"/>
            </a:avLst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urved Connector 79"/>
          <p:cNvCxnSpPr>
            <a:stCxn id="76" idx="0"/>
            <a:endCxn id="47" idx="5"/>
          </p:cNvCxnSpPr>
          <p:nvPr/>
        </p:nvCxnSpPr>
        <p:spPr>
          <a:xfrm rot="16200000" flipV="1">
            <a:off x="5899537" y="1764012"/>
            <a:ext cx="135280" cy="458391"/>
          </a:xfrm>
          <a:prstGeom prst="curvedConnector3">
            <a:avLst>
              <a:gd name="adj1" fmla="val 50000"/>
            </a:avLst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77" idx="0"/>
            <a:endCxn id="47" idx="6"/>
          </p:cNvCxnSpPr>
          <p:nvPr/>
        </p:nvCxnSpPr>
        <p:spPr>
          <a:xfrm rot="16200000" flipV="1">
            <a:off x="6644326" y="1140650"/>
            <a:ext cx="288032" cy="1552364"/>
          </a:xfrm>
          <a:prstGeom prst="curvedConnector2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6228184" y="3501588"/>
            <a:ext cx="78370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i="1" dirty="0" smtClean="0">
                <a:solidFill>
                  <a:schemeClr val="accent6">
                    <a:lumMod val="10000"/>
                  </a:schemeClr>
                </a:solidFill>
              </a:rPr>
              <a:t>Relationship</a:t>
            </a:r>
            <a:endParaRPr lang="en-GB" sz="800" i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452320" y="3501588"/>
            <a:ext cx="78370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i="1" dirty="0" smtClean="0">
                <a:solidFill>
                  <a:schemeClr val="accent6">
                    <a:lumMod val="10000"/>
                  </a:schemeClr>
                </a:solidFill>
              </a:rPr>
              <a:t>Image</a:t>
            </a:r>
            <a:endParaRPr lang="en-GB" sz="800" i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1907704" y="3140968"/>
            <a:ext cx="720080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Price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5076056" y="3140968"/>
            <a:ext cx="720080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Function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5868144" y="3140968"/>
            <a:ext cx="720080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Service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6660232" y="3140968"/>
            <a:ext cx="720080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Partnership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7452320" y="3140968"/>
            <a:ext cx="720080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Brand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2699792" y="3140968"/>
            <a:ext cx="720080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Quality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3491880" y="3140968"/>
            <a:ext cx="720080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Availability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4283968" y="3140968"/>
            <a:ext cx="720080" cy="28803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Selection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2051720" y="5949280"/>
            <a:ext cx="936104" cy="216024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Culture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3707904" y="5949280"/>
            <a:ext cx="936104" cy="216024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Leadership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5436096" y="5949280"/>
            <a:ext cx="936104" cy="216024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Alignment</a:t>
            </a:r>
            <a:endParaRPr lang="en-GB" sz="700" b="1" dirty="0">
              <a:solidFill>
                <a:schemeClr val="tx1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7092280" y="5949280"/>
            <a:ext cx="936104" cy="216024"/>
          </a:xfrm>
          <a:prstGeom prst="ellipse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50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00" b="1" dirty="0" smtClean="0">
                <a:solidFill>
                  <a:schemeClr val="tx1"/>
                </a:solidFill>
              </a:rPr>
              <a:t>Teamwork</a:t>
            </a:r>
            <a:endParaRPr lang="en-GB" sz="700" b="1" dirty="0">
              <a:solidFill>
                <a:schemeClr val="tx1"/>
              </a:solidFill>
            </a:endParaRPr>
          </a:p>
        </p:txBody>
      </p:sp>
      <p:cxnSp>
        <p:nvCxnSpPr>
          <p:cNvPr id="119" name="Straight Arrow Connector 118"/>
          <p:cNvCxnSpPr>
            <a:stCxn id="41" idx="0"/>
            <a:endCxn id="32" idx="2"/>
          </p:cNvCxnSpPr>
          <p:nvPr/>
        </p:nvCxnSpPr>
        <p:spPr>
          <a:xfrm flipV="1">
            <a:off x="7560332" y="4869160"/>
            <a:ext cx="0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8" idx="0"/>
            <a:endCxn id="29" idx="2"/>
          </p:cNvCxnSpPr>
          <p:nvPr/>
        </p:nvCxnSpPr>
        <p:spPr>
          <a:xfrm flipV="1">
            <a:off x="5904148" y="4869160"/>
            <a:ext cx="0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35" idx="0"/>
            <a:endCxn id="26" idx="2"/>
          </p:cNvCxnSpPr>
          <p:nvPr/>
        </p:nvCxnSpPr>
        <p:spPr>
          <a:xfrm flipV="1">
            <a:off x="4175956" y="4869160"/>
            <a:ext cx="0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/>
          <p:cNvCxnSpPr>
            <a:stCxn id="110" idx="0"/>
            <a:endCxn id="22" idx="2"/>
          </p:cNvCxnSpPr>
          <p:nvPr/>
        </p:nvCxnSpPr>
        <p:spPr>
          <a:xfrm flipV="1">
            <a:off x="2519772" y="4869160"/>
            <a:ext cx="0" cy="288032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395536" y="2636912"/>
            <a:ext cx="835292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395536" y="5013176"/>
            <a:ext cx="835292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395536" y="3861048"/>
            <a:ext cx="8352928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Rectangle 142"/>
          <p:cNvSpPr/>
          <p:nvPr/>
        </p:nvSpPr>
        <p:spPr>
          <a:xfrm>
            <a:off x="323528" y="1484784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  <a:t>Financial</a:t>
            </a:r>
            <a:b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</a:br>
            <a: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  <a:t>Perspective</a:t>
            </a:r>
            <a:endParaRPr lang="en-GB" sz="12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323528" y="2852936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  <a:t>Customer</a:t>
            </a:r>
            <a:b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</a:br>
            <a: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  <a:t>Perspective</a:t>
            </a:r>
            <a:endParaRPr lang="en-GB" sz="12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23528" y="4005064"/>
            <a:ext cx="1800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  <a:t>Internal</a:t>
            </a:r>
            <a:b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</a:br>
            <a: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  <a:t>Perspective</a:t>
            </a:r>
            <a:endParaRPr lang="en-GB" sz="12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323528" y="5157192"/>
            <a:ext cx="180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  <a:t>Learning &amp;</a:t>
            </a:r>
          </a:p>
          <a:p>
            <a: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  <a:t>Growth</a:t>
            </a:r>
            <a:b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</a:br>
            <a:r>
              <a:rPr lang="en-GB" sz="1200" b="1" dirty="0" smtClean="0">
                <a:solidFill>
                  <a:schemeClr val="accent6">
                    <a:lumMod val="10000"/>
                  </a:schemeClr>
                </a:solidFill>
              </a:rPr>
              <a:t>Perspective</a:t>
            </a:r>
            <a:endParaRPr lang="en-GB" sz="1200" b="1" dirty="0">
              <a:solidFill>
                <a:schemeClr val="accent6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95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755576" y="2780928"/>
            <a:ext cx="7560840" cy="12241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  <a:t>Customer</a:t>
            </a:r>
            <a:b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</a:br>
            <a: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  <a:t>Perspective</a:t>
            </a:r>
            <a:endParaRPr lang="en-GB" sz="10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55576" y="4005064"/>
            <a:ext cx="7560840" cy="12241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  <a:t>Internal </a:t>
            </a:r>
            <a:b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</a:br>
            <a: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  <a:t>Perspective</a:t>
            </a:r>
            <a:endParaRPr lang="en-GB" sz="10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755576" y="5229200"/>
            <a:ext cx="7560840" cy="12241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  <a:t>Learning &amp; </a:t>
            </a:r>
            <a:b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</a:br>
            <a: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  <a:t>Growth</a:t>
            </a:r>
            <a:b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</a:br>
            <a: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  <a:t>Perspective</a:t>
            </a:r>
            <a:endParaRPr lang="en-GB" sz="10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55576" y="1556792"/>
            <a:ext cx="7560840" cy="12241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  <a:t>Financial </a:t>
            </a:r>
            <a:b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</a:br>
            <a:r>
              <a:rPr lang="en-GB" sz="1000" dirty="0" smtClean="0">
                <a:solidFill>
                  <a:schemeClr val="accent6">
                    <a:lumMod val="10000"/>
                  </a:schemeClr>
                </a:solidFill>
              </a:rPr>
              <a:t>Perspective</a:t>
            </a:r>
            <a:endParaRPr lang="en-GB" sz="10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Strategy Map - Generic example</a:t>
            </a:r>
            <a:endParaRPr lang="en-GB" dirty="0"/>
          </a:p>
        </p:txBody>
      </p:sp>
      <p:sp>
        <p:nvSpPr>
          <p:cNvPr id="2" name="Rounded Rectangle 1"/>
          <p:cNvSpPr/>
          <p:nvPr/>
        </p:nvSpPr>
        <p:spPr>
          <a:xfrm>
            <a:off x="2267744" y="2204864"/>
            <a:ext cx="936104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accent6">
                    <a:lumMod val="10000"/>
                  </a:schemeClr>
                </a:solidFill>
              </a:rPr>
              <a:t>Improve Cost Structure</a:t>
            </a:r>
            <a:endParaRPr lang="en-GB" sz="8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79912" y="2204864"/>
            <a:ext cx="936104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accent6">
                    <a:lumMod val="10000"/>
                  </a:schemeClr>
                </a:solidFill>
              </a:rPr>
              <a:t>Increase Asset Utilisation</a:t>
            </a:r>
            <a:endParaRPr lang="en-GB" sz="8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64088" y="2204864"/>
            <a:ext cx="936104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accent6">
                    <a:lumMod val="10000"/>
                  </a:schemeClr>
                </a:solidFill>
              </a:rPr>
              <a:t>Enhance Customer Value</a:t>
            </a:r>
            <a:endParaRPr lang="en-GB" sz="8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876256" y="2204864"/>
            <a:ext cx="936104" cy="43204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accent6">
                    <a:lumMod val="10000"/>
                  </a:schemeClr>
                </a:solidFill>
              </a:rPr>
              <a:t>Expand Revenue Opportunities</a:t>
            </a:r>
            <a:endParaRPr lang="en-GB" sz="8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907704" y="3212976"/>
            <a:ext cx="720080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accent6">
                    <a:lumMod val="10000"/>
                  </a:schemeClr>
                </a:solidFill>
              </a:rPr>
              <a:t>Price</a:t>
            </a:r>
            <a:endParaRPr lang="en-GB" sz="7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99792" y="3212976"/>
            <a:ext cx="720080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accent6">
                    <a:lumMod val="10000"/>
                  </a:schemeClr>
                </a:solidFill>
              </a:rPr>
              <a:t>Quality</a:t>
            </a:r>
            <a:endParaRPr lang="en-GB" sz="7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491880" y="3212976"/>
            <a:ext cx="720080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accent6">
                    <a:lumMod val="10000"/>
                  </a:schemeClr>
                </a:solidFill>
              </a:rPr>
              <a:t>Availability</a:t>
            </a:r>
            <a:endParaRPr lang="en-GB" sz="7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283968" y="3212976"/>
            <a:ext cx="720080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accent6">
                    <a:lumMod val="10000"/>
                  </a:schemeClr>
                </a:solidFill>
              </a:rPr>
              <a:t>Selection</a:t>
            </a:r>
            <a:endParaRPr lang="en-GB" sz="7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076056" y="3212976"/>
            <a:ext cx="720080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accent6">
                    <a:lumMod val="10000"/>
                  </a:schemeClr>
                </a:solidFill>
              </a:rPr>
              <a:t>Function</a:t>
            </a:r>
            <a:endParaRPr lang="en-GB" sz="7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868144" y="3212976"/>
            <a:ext cx="720080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accent6">
                    <a:lumMod val="10000"/>
                  </a:schemeClr>
                </a:solidFill>
              </a:rPr>
              <a:t>Service</a:t>
            </a:r>
            <a:endParaRPr lang="en-GB" sz="7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660232" y="3212976"/>
            <a:ext cx="720080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accent6">
                    <a:lumMod val="10000"/>
                  </a:schemeClr>
                </a:solidFill>
              </a:rPr>
              <a:t>Partnership</a:t>
            </a:r>
            <a:endParaRPr lang="en-GB" sz="7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7452320" y="3212976"/>
            <a:ext cx="720080" cy="216024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 b="1" dirty="0" smtClean="0">
                <a:solidFill>
                  <a:schemeClr val="accent6">
                    <a:lumMod val="10000"/>
                  </a:schemeClr>
                </a:solidFill>
              </a:rPr>
              <a:t>Brand</a:t>
            </a:r>
            <a:endParaRPr lang="en-GB" sz="700" b="1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67744" y="1988840"/>
            <a:ext cx="2448272" cy="144016"/>
          </a:xfrm>
          <a:prstGeom prst="rect">
            <a:avLst/>
          </a:prstGeom>
          <a:solidFill>
            <a:srgbClr val="336699">
              <a:alpha val="75000"/>
            </a:srgb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schemeClr val="bg1"/>
                </a:solidFill>
              </a:rPr>
              <a:t>Productivity Strategy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64088" y="1988840"/>
            <a:ext cx="2448272" cy="144016"/>
          </a:xfrm>
          <a:prstGeom prst="rect">
            <a:avLst/>
          </a:prstGeom>
          <a:solidFill>
            <a:srgbClr val="336699">
              <a:alpha val="75000"/>
            </a:srgb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b="1" dirty="0" smtClean="0">
                <a:solidFill>
                  <a:schemeClr val="bg1"/>
                </a:solidFill>
              </a:rPr>
              <a:t>Revenue Growth Strategy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07704" y="3501008"/>
            <a:ext cx="4248472" cy="144016"/>
          </a:xfrm>
          <a:prstGeom prst="rect">
            <a:avLst/>
          </a:prstGeom>
          <a:solidFill>
            <a:srgbClr val="336699">
              <a:alpha val="75000"/>
            </a:srgb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Production Service Attributes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228184" y="3501008"/>
            <a:ext cx="1152128" cy="144016"/>
          </a:xfrm>
          <a:prstGeom prst="rect">
            <a:avLst/>
          </a:prstGeom>
          <a:solidFill>
            <a:srgbClr val="336699">
              <a:alpha val="75000"/>
            </a:srgb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Relationship</a:t>
            </a:r>
            <a:endParaRPr lang="en-GB" sz="800" b="1" dirty="0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452320" y="3501008"/>
            <a:ext cx="728464" cy="144016"/>
          </a:xfrm>
          <a:prstGeom prst="rect">
            <a:avLst/>
          </a:prstGeom>
          <a:solidFill>
            <a:schemeClr val="bg1">
              <a:lumMod val="50000"/>
              <a:alpha val="75000"/>
            </a:schemeClr>
          </a:solidFill>
          <a:ln w="1270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 smtClean="0">
                <a:solidFill>
                  <a:schemeClr val="bg1"/>
                </a:solidFill>
              </a:rPr>
              <a:t>Image</a:t>
            </a:r>
            <a:endParaRPr lang="en-GB" sz="800" b="1" dirty="0">
              <a:solidFill>
                <a:schemeClr val="bg1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907704" y="4149080"/>
            <a:ext cx="1368152" cy="720080"/>
            <a:chOff x="2195736" y="4221088"/>
            <a:chExt cx="1368152" cy="720080"/>
          </a:xfrm>
        </p:grpSpPr>
        <p:sp>
          <p:nvSpPr>
            <p:cNvPr id="21" name="Rectangle 20"/>
            <p:cNvSpPr/>
            <p:nvPr/>
          </p:nvSpPr>
          <p:spPr>
            <a:xfrm>
              <a:off x="2195736" y="4221088"/>
              <a:ext cx="1368152" cy="288032"/>
            </a:xfrm>
            <a:prstGeom prst="rect">
              <a:avLst/>
            </a:prstGeom>
            <a:solidFill>
              <a:srgbClr val="336699">
                <a:alpha val="75000"/>
              </a:srgb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smtClean="0">
                  <a:solidFill>
                    <a:schemeClr val="bg1"/>
                  </a:solidFill>
                </a:rPr>
                <a:t>Operations Management Processes</a:t>
              </a:r>
              <a:endParaRPr lang="en-GB" sz="9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95736" y="4509120"/>
              <a:ext cx="1368152" cy="432048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Processes that produce and deliver products and services</a:t>
              </a:r>
              <a:endParaRPr lang="en-GB" sz="90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491880" y="4149080"/>
            <a:ext cx="1368152" cy="720080"/>
            <a:chOff x="2195736" y="4221088"/>
            <a:chExt cx="1368152" cy="720080"/>
          </a:xfrm>
        </p:grpSpPr>
        <p:sp>
          <p:nvSpPr>
            <p:cNvPr id="25" name="Rectangle 24"/>
            <p:cNvSpPr/>
            <p:nvPr/>
          </p:nvSpPr>
          <p:spPr>
            <a:xfrm>
              <a:off x="2195736" y="4221088"/>
              <a:ext cx="1368152" cy="288032"/>
            </a:xfrm>
            <a:prstGeom prst="rect">
              <a:avLst/>
            </a:prstGeom>
            <a:solidFill>
              <a:srgbClr val="336699">
                <a:alpha val="75000"/>
              </a:srgb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smtClean="0">
                  <a:solidFill>
                    <a:schemeClr val="bg1"/>
                  </a:solidFill>
                </a:rPr>
                <a:t>Customer Management Processes</a:t>
              </a:r>
              <a:endParaRPr lang="en-GB" sz="9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195736" y="4509120"/>
              <a:ext cx="1368152" cy="432048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Processes that enhance customer value</a:t>
              </a:r>
              <a:endParaRPr lang="en-GB" sz="90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220072" y="4149080"/>
            <a:ext cx="1368152" cy="720080"/>
            <a:chOff x="2195736" y="4221088"/>
            <a:chExt cx="1368152" cy="720080"/>
          </a:xfrm>
        </p:grpSpPr>
        <p:sp>
          <p:nvSpPr>
            <p:cNvPr id="28" name="Rectangle 27"/>
            <p:cNvSpPr/>
            <p:nvPr/>
          </p:nvSpPr>
          <p:spPr>
            <a:xfrm>
              <a:off x="2195736" y="4221088"/>
              <a:ext cx="1368152" cy="288032"/>
            </a:xfrm>
            <a:prstGeom prst="rect">
              <a:avLst/>
            </a:prstGeom>
            <a:solidFill>
              <a:srgbClr val="336699">
                <a:alpha val="75000"/>
              </a:srgb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smtClean="0">
                  <a:solidFill>
                    <a:schemeClr val="bg1"/>
                  </a:solidFill>
                </a:rPr>
                <a:t>Innovative Processes</a:t>
              </a:r>
              <a:endParaRPr lang="en-GB" sz="900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195736" y="4509120"/>
              <a:ext cx="1368152" cy="432048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Processes that create new products and services</a:t>
              </a:r>
              <a:endParaRPr lang="en-GB" sz="90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804248" y="4149080"/>
            <a:ext cx="1368152" cy="720080"/>
            <a:chOff x="2195736" y="4221088"/>
            <a:chExt cx="1368152" cy="720080"/>
          </a:xfrm>
        </p:grpSpPr>
        <p:sp>
          <p:nvSpPr>
            <p:cNvPr id="31" name="Rectangle 30"/>
            <p:cNvSpPr/>
            <p:nvPr/>
          </p:nvSpPr>
          <p:spPr>
            <a:xfrm>
              <a:off x="2195736" y="4221088"/>
              <a:ext cx="1368152" cy="288032"/>
            </a:xfrm>
            <a:prstGeom prst="rect">
              <a:avLst/>
            </a:prstGeom>
            <a:solidFill>
              <a:srgbClr val="336699">
                <a:alpha val="75000"/>
              </a:srgb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smtClean="0">
                  <a:solidFill>
                    <a:schemeClr val="bg1"/>
                  </a:solidFill>
                </a:rPr>
                <a:t>Regulatory and Social Processes</a:t>
              </a:r>
              <a:endParaRPr lang="en-GB" sz="900" b="1" dirty="0">
                <a:solidFill>
                  <a:schemeClr val="bg1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195736" y="4509120"/>
              <a:ext cx="1368152" cy="432048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Processes that improve communities and the environment</a:t>
              </a:r>
              <a:endParaRPr lang="en-GB" sz="90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907704" y="5445224"/>
            <a:ext cx="1368152" cy="720080"/>
            <a:chOff x="2195736" y="4221088"/>
            <a:chExt cx="1368152" cy="720080"/>
          </a:xfrm>
        </p:grpSpPr>
        <p:sp>
          <p:nvSpPr>
            <p:cNvPr id="34" name="Rectangle 33"/>
            <p:cNvSpPr/>
            <p:nvPr/>
          </p:nvSpPr>
          <p:spPr>
            <a:xfrm>
              <a:off x="2195736" y="4221088"/>
              <a:ext cx="1368152" cy="288032"/>
            </a:xfrm>
            <a:prstGeom prst="rect">
              <a:avLst/>
            </a:prstGeom>
            <a:solidFill>
              <a:srgbClr val="336699">
                <a:alpha val="75000"/>
              </a:srgb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smtClean="0">
                  <a:solidFill>
                    <a:schemeClr val="bg1"/>
                  </a:solidFill>
                </a:rPr>
                <a:t>Human Capital</a:t>
              </a:r>
              <a:endParaRPr lang="en-GB" sz="900" b="1" dirty="0">
                <a:solidFill>
                  <a:schemeClr val="bg1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195736" y="4509120"/>
              <a:ext cx="1368152" cy="432048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Skills</a:t>
              </a:r>
            </a:p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Training</a:t>
              </a:r>
            </a:p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Knowledge</a:t>
              </a:r>
              <a:endParaRPr lang="en-GB" sz="90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4355976" y="5445224"/>
            <a:ext cx="1368152" cy="720080"/>
            <a:chOff x="2195736" y="4221088"/>
            <a:chExt cx="1368152" cy="720080"/>
          </a:xfrm>
        </p:grpSpPr>
        <p:sp>
          <p:nvSpPr>
            <p:cNvPr id="37" name="Rectangle 36"/>
            <p:cNvSpPr/>
            <p:nvPr/>
          </p:nvSpPr>
          <p:spPr>
            <a:xfrm>
              <a:off x="2195736" y="4221088"/>
              <a:ext cx="1368152" cy="288032"/>
            </a:xfrm>
            <a:prstGeom prst="rect">
              <a:avLst/>
            </a:prstGeom>
            <a:solidFill>
              <a:srgbClr val="336699">
                <a:alpha val="75000"/>
              </a:srgb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smtClean="0">
                  <a:solidFill>
                    <a:schemeClr val="bg1"/>
                  </a:solidFill>
                </a:rPr>
                <a:t>Information Capital</a:t>
              </a:r>
              <a:endParaRPr lang="en-GB" sz="900" b="1" dirty="0">
                <a:solidFill>
                  <a:schemeClr val="bg1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195736" y="4509120"/>
              <a:ext cx="1368152" cy="432048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Systems</a:t>
              </a:r>
            </a:p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Databases</a:t>
              </a:r>
            </a:p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Networks</a:t>
              </a:r>
              <a:endParaRPr lang="en-GB" sz="90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804248" y="5445224"/>
            <a:ext cx="1368152" cy="720080"/>
            <a:chOff x="2195736" y="4221088"/>
            <a:chExt cx="1368152" cy="720080"/>
          </a:xfrm>
        </p:grpSpPr>
        <p:sp>
          <p:nvSpPr>
            <p:cNvPr id="40" name="Rectangle 39"/>
            <p:cNvSpPr/>
            <p:nvPr/>
          </p:nvSpPr>
          <p:spPr>
            <a:xfrm>
              <a:off x="2195736" y="4221088"/>
              <a:ext cx="1368152" cy="288032"/>
            </a:xfrm>
            <a:prstGeom prst="rect">
              <a:avLst/>
            </a:prstGeom>
            <a:solidFill>
              <a:srgbClr val="336699">
                <a:alpha val="75000"/>
              </a:srgb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 smtClean="0">
                  <a:solidFill>
                    <a:schemeClr val="bg1"/>
                  </a:solidFill>
                </a:rPr>
                <a:t>Organisational Capital</a:t>
              </a:r>
              <a:endParaRPr lang="en-GB" sz="900" b="1" dirty="0">
                <a:solidFill>
                  <a:schemeClr val="bg1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95736" y="4509120"/>
              <a:ext cx="1368152" cy="432048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 w="1270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Skills / Training</a:t>
              </a:r>
            </a:p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Knowledge</a:t>
              </a:r>
            </a:p>
            <a:p>
              <a:pPr algn="ctr"/>
              <a:r>
                <a:rPr lang="en-GB" sz="800" dirty="0" smtClean="0">
                  <a:solidFill>
                    <a:schemeClr val="accent6">
                      <a:lumMod val="10000"/>
                    </a:schemeClr>
                  </a:solidFill>
                </a:rPr>
                <a:t>Teamwork</a:t>
              </a:r>
              <a:endParaRPr lang="en-GB" sz="90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3995936" y="1628800"/>
            <a:ext cx="20162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 smtClean="0">
                <a:solidFill>
                  <a:schemeClr val="accent6">
                    <a:lumMod val="10000"/>
                  </a:schemeClr>
                </a:solidFill>
              </a:rPr>
              <a:t>Sustained Shareholder Value</a:t>
            </a:r>
            <a:endParaRPr lang="en-GB" sz="11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635896" y="551723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endParaRPr lang="en-GB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084168" y="551723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endParaRPr lang="en-GB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9" name="Straight Arrow Connector 48"/>
          <p:cNvCxnSpPr>
            <a:stCxn id="21" idx="0"/>
          </p:cNvCxnSpPr>
          <p:nvPr/>
        </p:nvCxnSpPr>
        <p:spPr>
          <a:xfrm flipV="1">
            <a:off x="2591780" y="3645024"/>
            <a:ext cx="396044" cy="504056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9" idx="0"/>
            <a:endCxn id="2" idx="2"/>
          </p:cNvCxnSpPr>
          <p:nvPr/>
        </p:nvCxnSpPr>
        <p:spPr>
          <a:xfrm flipH="1" flipV="1">
            <a:off x="2735796" y="2636912"/>
            <a:ext cx="324036" cy="57606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0" idx="0"/>
            <a:endCxn id="5" idx="2"/>
          </p:cNvCxnSpPr>
          <p:nvPr/>
        </p:nvCxnSpPr>
        <p:spPr>
          <a:xfrm flipV="1">
            <a:off x="3851920" y="2636912"/>
            <a:ext cx="396044" cy="57606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8" idx="0"/>
            <a:endCxn id="2" idx="2"/>
          </p:cNvCxnSpPr>
          <p:nvPr/>
        </p:nvCxnSpPr>
        <p:spPr>
          <a:xfrm flipV="1">
            <a:off x="2267744" y="2636912"/>
            <a:ext cx="468052" cy="57606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7" idx="0"/>
            <a:endCxn id="23" idx="3"/>
          </p:cNvCxnSpPr>
          <p:nvPr/>
        </p:nvCxnSpPr>
        <p:spPr>
          <a:xfrm flipH="1" flipV="1">
            <a:off x="6012160" y="1759605"/>
            <a:ext cx="576064" cy="229235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28" idx="0"/>
            <a:endCxn id="19" idx="2"/>
          </p:cNvCxnSpPr>
          <p:nvPr/>
        </p:nvCxnSpPr>
        <p:spPr>
          <a:xfrm flipV="1">
            <a:off x="5904148" y="3645024"/>
            <a:ext cx="900100" cy="504056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1" idx="0"/>
            <a:endCxn id="20" idx="2"/>
          </p:cNvCxnSpPr>
          <p:nvPr/>
        </p:nvCxnSpPr>
        <p:spPr>
          <a:xfrm flipV="1">
            <a:off x="7488324" y="3645024"/>
            <a:ext cx="328228" cy="504056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12" idx="0"/>
            <a:endCxn id="6" idx="2"/>
          </p:cNvCxnSpPr>
          <p:nvPr/>
        </p:nvCxnSpPr>
        <p:spPr>
          <a:xfrm flipV="1">
            <a:off x="5436096" y="2636912"/>
            <a:ext cx="396044" cy="57606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13" idx="0"/>
            <a:endCxn id="6" idx="2"/>
          </p:cNvCxnSpPr>
          <p:nvPr/>
        </p:nvCxnSpPr>
        <p:spPr>
          <a:xfrm flipH="1" flipV="1">
            <a:off x="5832140" y="2636912"/>
            <a:ext cx="396044" cy="57606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14" idx="0"/>
            <a:endCxn id="7" idx="2"/>
          </p:cNvCxnSpPr>
          <p:nvPr/>
        </p:nvCxnSpPr>
        <p:spPr>
          <a:xfrm flipV="1">
            <a:off x="7020272" y="2636912"/>
            <a:ext cx="324036" cy="57606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15" idx="0"/>
            <a:endCxn id="7" idx="2"/>
          </p:cNvCxnSpPr>
          <p:nvPr/>
        </p:nvCxnSpPr>
        <p:spPr>
          <a:xfrm flipH="1" flipV="1">
            <a:off x="7344308" y="2636912"/>
            <a:ext cx="468052" cy="57606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11" idx="0"/>
            <a:endCxn id="5" idx="2"/>
          </p:cNvCxnSpPr>
          <p:nvPr/>
        </p:nvCxnSpPr>
        <p:spPr>
          <a:xfrm flipH="1" flipV="1">
            <a:off x="4247964" y="2636912"/>
            <a:ext cx="396044" cy="576064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3" idx="0"/>
            <a:endCxn id="23" idx="1"/>
          </p:cNvCxnSpPr>
          <p:nvPr/>
        </p:nvCxnSpPr>
        <p:spPr>
          <a:xfrm flipV="1">
            <a:off x="3491880" y="1759605"/>
            <a:ext cx="504056" cy="229235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>
            <a:stCxn id="25" idx="0"/>
            <a:endCxn id="18" idx="2"/>
          </p:cNvCxnSpPr>
          <p:nvPr/>
        </p:nvCxnSpPr>
        <p:spPr>
          <a:xfrm flipH="1" flipV="1">
            <a:off x="4031940" y="3645024"/>
            <a:ext cx="144016" cy="504056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4427984" y="2780928"/>
            <a:ext cx="1224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900" dirty="0" smtClean="0">
                <a:solidFill>
                  <a:schemeClr val="accent6">
                    <a:lumMod val="10000"/>
                  </a:schemeClr>
                </a:solidFill>
              </a:rPr>
              <a:t>Customer Value Proposition</a:t>
            </a:r>
            <a:endParaRPr lang="en-GB" sz="900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755576" y="1340768"/>
            <a:ext cx="7560840" cy="216024"/>
          </a:xfrm>
          <a:prstGeom prst="rect">
            <a:avLst/>
          </a:prstGeom>
          <a:solidFill>
            <a:srgbClr val="80808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bg1"/>
                </a:solidFill>
              </a:rPr>
              <a:t>Vision:</a:t>
            </a:r>
            <a:r>
              <a:rPr lang="en-GB" sz="1000" dirty="0">
                <a:solidFill>
                  <a:schemeClr val="bg1"/>
                </a:solidFill>
              </a:rPr>
              <a:t>	</a:t>
            </a:r>
            <a:r>
              <a:rPr lang="en-GB" sz="1000" dirty="0" smtClean="0">
                <a:solidFill>
                  <a:schemeClr val="bg1"/>
                </a:solidFill>
              </a:rPr>
              <a:t>	Leading </a:t>
            </a:r>
            <a:r>
              <a:rPr lang="en-GB" sz="1000" dirty="0">
                <a:solidFill>
                  <a:schemeClr val="bg1"/>
                </a:solidFill>
              </a:rPr>
              <a:t>with inspiration and courage, passionate about future possibility and change 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755576" y="1124744"/>
            <a:ext cx="7560840" cy="216024"/>
          </a:xfrm>
          <a:prstGeom prst="rect">
            <a:avLst/>
          </a:prstGeom>
          <a:solidFill>
            <a:srgbClr val="3366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>
                <a:solidFill>
                  <a:schemeClr val="bg1"/>
                </a:solidFill>
              </a:rPr>
              <a:t>Mission:    </a:t>
            </a:r>
            <a:r>
              <a:rPr lang="en-GB" sz="1000" dirty="0" smtClean="0">
                <a:solidFill>
                  <a:schemeClr val="bg1"/>
                </a:solidFill>
              </a:rPr>
              <a:t>		Managing </a:t>
            </a:r>
            <a:r>
              <a:rPr lang="en-GB" sz="1000" dirty="0">
                <a:solidFill>
                  <a:schemeClr val="bg1"/>
                </a:solidFill>
              </a:rPr>
              <a:t>with greatness and strength, improving everything daily  </a:t>
            </a:r>
          </a:p>
        </p:txBody>
      </p:sp>
    </p:spTree>
    <p:extLst>
      <p:ext uri="{BB962C8B-B14F-4D97-AF65-F5344CB8AC3E}">
        <p14:creationId xmlns:p14="http://schemas.microsoft.com/office/powerpoint/2010/main" val="3229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Simple Example </a:t>
            </a:r>
            <a:r>
              <a:rPr lang="en-GB" dirty="0" smtClean="0"/>
              <a:t>with ‘Strategic Themes’</a:t>
            </a:r>
            <a:endParaRPr lang="en-GB" dirty="0"/>
          </a:p>
        </p:txBody>
      </p:sp>
      <p:grpSp>
        <p:nvGrpSpPr>
          <p:cNvPr id="85" name="Group 84"/>
          <p:cNvGrpSpPr/>
          <p:nvPr/>
        </p:nvGrpSpPr>
        <p:grpSpPr>
          <a:xfrm>
            <a:off x="755576" y="1124744"/>
            <a:ext cx="7560840" cy="5400600"/>
            <a:chOff x="755576" y="1124744"/>
            <a:chExt cx="7560840" cy="5400600"/>
          </a:xfrm>
        </p:grpSpPr>
        <p:sp>
          <p:nvSpPr>
            <p:cNvPr id="45" name="Rectangle 44"/>
            <p:cNvSpPr/>
            <p:nvPr/>
          </p:nvSpPr>
          <p:spPr>
            <a:xfrm>
              <a:off x="755576" y="2492896"/>
              <a:ext cx="7560840" cy="108012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  <a:t>Customer</a:t>
              </a:r>
              <a:b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</a:br>
              <a: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  <a:t>Perspective</a:t>
              </a:r>
              <a:endParaRPr lang="en-GB" sz="110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55576" y="3645024"/>
              <a:ext cx="7560840" cy="151216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  <a:t>Internal </a:t>
              </a:r>
              <a:b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</a:br>
              <a: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  <a:t>Perspective</a:t>
              </a:r>
              <a:endParaRPr lang="en-GB" sz="110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55576" y="5229200"/>
              <a:ext cx="7560840" cy="129614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  <a:t>Capacity, </a:t>
              </a:r>
              <a:b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</a:br>
              <a: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  <a:t>Learning &amp;</a:t>
              </a:r>
              <a:b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</a:br>
              <a: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  <a:t>Growth</a:t>
              </a:r>
              <a:b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</a:br>
              <a: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  <a:t>Perspective</a:t>
              </a:r>
              <a:endParaRPr lang="en-GB" sz="110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1835696" y="2276872"/>
              <a:ext cx="2160240" cy="4248472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5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 smtClean="0">
                  <a:solidFill>
                    <a:schemeClr val="tx1"/>
                  </a:solidFill>
                </a:rPr>
                <a:t>Customer Intimacy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3995936" y="2276872"/>
              <a:ext cx="2160240" cy="4248472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5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 smtClean="0">
                  <a:solidFill>
                    <a:schemeClr val="accent6">
                      <a:lumMod val="10000"/>
                    </a:schemeClr>
                  </a:solidFill>
                </a:rPr>
                <a:t>Technology Driven</a:t>
              </a:r>
              <a:endParaRPr lang="en-GB" sz="105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156176" y="2276872"/>
              <a:ext cx="2160240" cy="4248472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5000"/>
              </a:schemeClr>
            </a:solidFill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050" dirty="0" smtClean="0">
                  <a:solidFill>
                    <a:schemeClr val="accent6">
                      <a:lumMod val="10000"/>
                    </a:schemeClr>
                  </a:solidFill>
                </a:rPr>
                <a:t>Operational Excellence</a:t>
              </a:r>
              <a:endParaRPr lang="en-GB" sz="105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55576" y="1124744"/>
              <a:ext cx="7560840" cy="11521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  <a:t>Financial </a:t>
              </a:r>
              <a:b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</a:br>
              <a:r>
                <a:rPr lang="en-GB" sz="1100" dirty="0" smtClean="0">
                  <a:solidFill>
                    <a:schemeClr val="accent6">
                      <a:lumMod val="10000"/>
                    </a:schemeClr>
                  </a:solidFill>
                </a:rPr>
                <a:t>Perspective</a:t>
              </a:r>
              <a:endParaRPr lang="en-GB" sz="1100" dirty="0">
                <a:solidFill>
                  <a:schemeClr val="accent6">
                    <a:lumMod val="10000"/>
                  </a:schemeClr>
                </a:solidFill>
              </a:endParaRPr>
            </a:p>
          </p:txBody>
        </p:sp>
        <p:sp>
          <p:nvSpPr>
            <p:cNvPr id="3" name="Oval 2"/>
            <p:cNvSpPr/>
            <p:nvPr/>
          </p:nvSpPr>
          <p:spPr>
            <a:xfrm>
              <a:off x="3433936" y="1196752"/>
              <a:ext cx="2362200" cy="4137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050" dirty="0" smtClean="0">
                  <a:solidFill>
                    <a:schemeClr val="tx1"/>
                  </a:solidFill>
                </a:rPr>
                <a:t>Increase Shareholder Value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1143000" y="1700808"/>
              <a:ext cx="2133600" cy="3048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</a:t>
              </a:r>
              <a:r>
                <a:rPr lang="en-GB" sz="900" dirty="0">
                  <a:solidFill>
                    <a:schemeClr val="tx1"/>
                  </a:solidFill>
                </a:rPr>
                <a:t>p</a:t>
              </a:r>
              <a:r>
                <a:rPr lang="en-GB" sz="900" dirty="0" smtClean="0">
                  <a:solidFill>
                    <a:schemeClr val="tx1"/>
                  </a:solidFill>
                </a:rPr>
                <a:t>osition in Defined Markets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6084168" y="1700808"/>
              <a:ext cx="2133600" cy="3048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Increase </a:t>
              </a:r>
              <a:r>
                <a:rPr lang="en-GB" sz="900" dirty="0">
                  <a:solidFill>
                    <a:schemeClr val="tx1"/>
                  </a:solidFill>
                </a:rPr>
                <a:t>P</a:t>
              </a:r>
              <a:r>
                <a:rPr lang="en-GB" sz="900" dirty="0" smtClean="0">
                  <a:solidFill>
                    <a:schemeClr val="tx1"/>
                  </a:solidFill>
                </a:rPr>
                <a:t>rofitability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662536" y="1772816"/>
              <a:ext cx="2133600" cy="3048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Increase Revenue Streams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276872" y="2564904"/>
              <a:ext cx="1238380" cy="381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Advisor Position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245071" y="3077716"/>
              <a:ext cx="1224136" cy="381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Increase Added Value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419702" y="2706580"/>
              <a:ext cx="1141040" cy="4469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Flexible Solutions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6654857" y="2717304"/>
              <a:ext cx="1295400" cy="457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Repeat Business Rate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386336" y="3793334"/>
              <a:ext cx="1219200" cy="533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Increase Knowledge Base </a:t>
              </a:r>
              <a:r>
                <a:rPr lang="en-GB" sz="900" dirty="0">
                  <a:solidFill>
                    <a:schemeClr val="tx1"/>
                  </a:solidFill>
                </a:rPr>
                <a:t>U</a:t>
              </a:r>
              <a:r>
                <a:rPr lang="en-GB" sz="900" dirty="0" smtClean="0">
                  <a:solidFill>
                    <a:schemeClr val="tx1"/>
                  </a:solidFill>
                </a:rPr>
                <a:t>sage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2079284" y="4326734"/>
              <a:ext cx="1435968" cy="533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Strengthen 3</a:t>
              </a:r>
              <a:r>
                <a:rPr lang="en-GB" sz="900" baseline="30000" dirty="0" smtClean="0">
                  <a:solidFill>
                    <a:schemeClr val="tx1"/>
                  </a:solidFill>
                </a:rPr>
                <a:t>rd</a:t>
              </a:r>
              <a:r>
                <a:rPr lang="en-GB" sz="900" dirty="0" smtClean="0">
                  <a:solidFill>
                    <a:schemeClr val="tx1"/>
                  </a:solidFill>
                </a:rPr>
                <a:t> Party Relationships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672186" y="4106416"/>
              <a:ext cx="1359768" cy="533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Integrated Business Processes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6400800" y="3725416"/>
              <a:ext cx="1219200" cy="533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Resourcing Services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7236296" y="4258816"/>
              <a:ext cx="990600" cy="4572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Cost Management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6031954" y="4509120"/>
              <a:ext cx="1055712" cy="533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Solution Processes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1955304" y="5401816"/>
              <a:ext cx="1752600" cy="381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Enhance Relationship Skills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1955304" y="6000328"/>
              <a:ext cx="1752600" cy="381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Industry Knowledge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4152039" y="5592316"/>
              <a:ext cx="1752600" cy="48975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Solution Management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347792" y="5401816"/>
              <a:ext cx="1752600" cy="381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Operational </a:t>
              </a:r>
              <a:r>
                <a:rPr lang="en-GB" sz="900" dirty="0" err="1" smtClean="0">
                  <a:solidFill>
                    <a:schemeClr val="tx1"/>
                  </a:solidFill>
                </a:rPr>
                <a:t>Mgmt</a:t>
              </a:r>
              <a:r>
                <a:rPr lang="en-GB" sz="900" dirty="0" smtClean="0">
                  <a:solidFill>
                    <a:schemeClr val="tx1"/>
                  </a:solidFill>
                </a:rPr>
                <a:t> Skills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6347792" y="6000328"/>
              <a:ext cx="1752600" cy="381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accent6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Enhance Career Planning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4" name="Curved Connector 3"/>
            <p:cNvCxnSpPr>
              <a:stCxn id="5" idx="0"/>
              <a:endCxn id="3" idx="2"/>
            </p:cNvCxnSpPr>
            <p:nvPr/>
          </p:nvCxnSpPr>
          <p:spPr>
            <a:xfrm rot="5400000" flipH="1" flipV="1">
              <a:off x="2673288" y="940160"/>
              <a:ext cx="297160" cy="1224136"/>
            </a:xfrm>
            <a:prstGeom prst="curvedConnector2">
              <a:avLst/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urved Connector 31"/>
            <p:cNvCxnSpPr>
              <a:stCxn id="23" idx="0"/>
              <a:endCxn id="17" idx="4"/>
            </p:cNvCxnSpPr>
            <p:nvPr/>
          </p:nvCxnSpPr>
          <p:spPr>
            <a:xfrm rot="16200000" flipV="1">
              <a:off x="2543595" y="5113807"/>
              <a:ext cx="541682" cy="34336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urved Connector 52"/>
            <p:cNvCxnSpPr>
              <a:stCxn id="6" idx="0"/>
              <a:endCxn id="3" idx="6"/>
            </p:cNvCxnSpPr>
            <p:nvPr/>
          </p:nvCxnSpPr>
          <p:spPr>
            <a:xfrm rot="16200000" flipV="1">
              <a:off x="6324972" y="874812"/>
              <a:ext cx="297160" cy="1354832"/>
            </a:xfrm>
            <a:prstGeom prst="curvedConnector2">
              <a:avLst/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5" name="Straight Arrow Connector 2064"/>
            <p:cNvCxnSpPr>
              <a:stCxn id="7" idx="0"/>
              <a:endCxn id="3" idx="4"/>
            </p:cNvCxnSpPr>
            <p:nvPr/>
          </p:nvCxnSpPr>
          <p:spPr>
            <a:xfrm flipH="1" flipV="1">
              <a:off x="4615036" y="1610544"/>
              <a:ext cx="114300" cy="162272"/>
            </a:xfrm>
            <a:prstGeom prst="straightConnector1">
              <a:avLst/>
            </a:prstGeom>
            <a:ln w="12700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stCxn id="24" idx="0"/>
              <a:endCxn id="23" idx="4"/>
            </p:cNvCxnSpPr>
            <p:nvPr/>
          </p:nvCxnSpPr>
          <p:spPr>
            <a:xfrm flipV="1">
              <a:off x="2831604" y="5782816"/>
              <a:ext cx="0" cy="217512"/>
            </a:xfrm>
            <a:prstGeom prst="straightConnector1">
              <a:avLst/>
            </a:prstGeom>
            <a:ln w="12700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29" idx="0"/>
              <a:endCxn id="28" idx="4"/>
            </p:cNvCxnSpPr>
            <p:nvPr/>
          </p:nvCxnSpPr>
          <p:spPr>
            <a:xfrm flipV="1">
              <a:off x="7224092" y="5782816"/>
              <a:ext cx="0" cy="217512"/>
            </a:xfrm>
            <a:prstGeom prst="straightConnector1">
              <a:avLst/>
            </a:prstGeom>
            <a:ln w="12700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urved Connector 80"/>
            <p:cNvCxnSpPr>
              <a:stCxn id="28" idx="0"/>
              <a:endCxn id="21" idx="4"/>
            </p:cNvCxnSpPr>
            <p:nvPr/>
          </p:nvCxnSpPr>
          <p:spPr>
            <a:xfrm rot="5400000" flipH="1" flipV="1">
              <a:off x="7134944" y="4805164"/>
              <a:ext cx="685800" cy="507504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urved Connector 83"/>
            <p:cNvCxnSpPr>
              <a:stCxn id="28" idx="0"/>
              <a:endCxn id="22" idx="4"/>
            </p:cNvCxnSpPr>
            <p:nvPr/>
          </p:nvCxnSpPr>
          <p:spPr>
            <a:xfrm rot="16200000" flipV="1">
              <a:off x="6712303" y="4890027"/>
              <a:ext cx="359296" cy="664282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urved Connector 88"/>
            <p:cNvCxnSpPr>
              <a:stCxn id="26" idx="7"/>
              <a:endCxn id="22" idx="2"/>
            </p:cNvCxnSpPr>
            <p:nvPr/>
          </p:nvCxnSpPr>
          <p:spPr>
            <a:xfrm rot="5400000" flipH="1" flipV="1">
              <a:off x="5395856" y="5027942"/>
              <a:ext cx="888219" cy="383977"/>
            </a:xfrm>
            <a:prstGeom prst="curvedConnector2">
              <a:avLst/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urved Connector 119"/>
            <p:cNvCxnSpPr>
              <a:stCxn id="17" idx="0"/>
              <a:endCxn id="9" idx="4"/>
            </p:cNvCxnSpPr>
            <p:nvPr/>
          </p:nvCxnSpPr>
          <p:spPr>
            <a:xfrm rot="5400000" flipH="1" flipV="1">
              <a:off x="2393194" y="3862790"/>
              <a:ext cx="868018" cy="59871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urved Connector 135"/>
            <p:cNvCxnSpPr>
              <a:stCxn id="26" idx="0"/>
              <a:endCxn id="19" idx="4"/>
            </p:cNvCxnSpPr>
            <p:nvPr/>
          </p:nvCxnSpPr>
          <p:spPr>
            <a:xfrm rot="5400000" flipH="1" flipV="1">
              <a:off x="4713954" y="4954201"/>
              <a:ext cx="952500" cy="323731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Arrow Connector 147"/>
            <p:cNvCxnSpPr>
              <a:stCxn id="9" idx="0"/>
              <a:endCxn id="8" idx="4"/>
            </p:cNvCxnSpPr>
            <p:nvPr/>
          </p:nvCxnSpPr>
          <p:spPr>
            <a:xfrm flipV="1">
              <a:off x="2857139" y="2945904"/>
              <a:ext cx="38923" cy="131812"/>
            </a:xfrm>
            <a:prstGeom prst="straightConnector1">
              <a:avLst/>
            </a:prstGeom>
            <a:ln w="12700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Curved Connector 154"/>
            <p:cNvCxnSpPr>
              <a:stCxn id="22" idx="0"/>
              <a:endCxn id="20" idx="4"/>
            </p:cNvCxnSpPr>
            <p:nvPr/>
          </p:nvCxnSpPr>
          <p:spPr>
            <a:xfrm rot="5400000" flipH="1" flipV="1">
              <a:off x="6659953" y="4158673"/>
              <a:ext cx="250304" cy="450590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urved Connector 158"/>
            <p:cNvCxnSpPr>
              <a:stCxn id="21" idx="0"/>
              <a:endCxn id="14" idx="4"/>
            </p:cNvCxnSpPr>
            <p:nvPr/>
          </p:nvCxnSpPr>
          <p:spPr>
            <a:xfrm rot="16200000" flipV="1">
              <a:off x="6974921" y="3502140"/>
              <a:ext cx="1084312" cy="429039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Curved Connector 171"/>
            <p:cNvCxnSpPr>
              <a:stCxn id="20" idx="0"/>
              <a:endCxn id="14" idx="4"/>
            </p:cNvCxnSpPr>
            <p:nvPr/>
          </p:nvCxnSpPr>
          <p:spPr>
            <a:xfrm rot="5400000" flipH="1" flipV="1">
              <a:off x="6881022" y="3303882"/>
              <a:ext cx="550912" cy="292157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urved Connector 178"/>
            <p:cNvCxnSpPr>
              <a:stCxn id="66" idx="0"/>
              <a:endCxn id="5" idx="4"/>
            </p:cNvCxnSpPr>
            <p:nvPr/>
          </p:nvCxnSpPr>
          <p:spPr>
            <a:xfrm rot="16200000" flipV="1">
              <a:off x="2427176" y="1788232"/>
              <a:ext cx="271264" cy="706016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Curved Connector 183"/>
            <p:cNvCxnSpPr>
              <a:stCxn id="66" idx="0"/>
              <a:endCxn id="7" idx="2"/>
            </p:cNvCxnSpPr>
            <p:nvPr/>
          </p:nvCxnSpPr>
          <p:spPr>
            <a:xfrm rot="5400000" flipH="1" flipV="1">
              <a:off x="3113348" y="1727684"/>
              <a:ext cx="351656" cy="746720"/>
            </a:xfrm>
            <a:prstGeom prst="curvedConnector2">
              <a:avLst/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urved Connector 193"/>
            <p:cNvCxnSpPr>
              <a:stCxn id="63" idx="0"/>
              <a:endCxn id="6" idx="4"/>
            </p:cNvCxnSpPr>
            <p:nvPr/>
          </p:nvCxnSpPr>
          <p:spPr>
            <a:xfrm rot="16200000" flipV="1">
              <a:off x="7058000" y="2098576"/>
              <a:ext cx="271264" cy="85328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urved Connector 197"/>
            <p:cNvCxnSpPr>
              <a:stCxn id="63" idx="0"/>
              <a:endCxn id="7" idx="5"/>
            </p:cNvCxnSpPr>
            <p:nvPr/>
          </p:nvCxnSpPr>
          <p:spPr>
            <a:xfrm rot="16200000" flipV="1">
              <a:off x="6238041" y="1278617"/>
              <a:ext cx="243893" cy="1752618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Curved Connector 202"/>
            <p:cNvCxnSpPr>
              <a:stCxn id="65" idx="0"/>
              <a:endCxn id="7" idx="4"/>
            </p:cNvCxnSpPr>
            <p:nvPr/>
          </p:nvCxnSpPr>
          <p:spPr>
            <a:xfrm rot="16200000" flipV="1">
              <a:off x="4803068" y="2003884"/>
              <a:ext cx="199256" cy="346720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urved Connector 75"/>
            <p:cNvCxnSpPr>
              <a:stCxn id="16" idx="0"/>
              <a:endCxn id="11" idx="4"/>
            </p:cNvCxnSpPr>
            <p:nvPr/>
          </p:nvCxnSpPr>
          <p:spPr>
            <a:xfrm rot="5400000" flipH="1" flipV="1">
              <a:off x="4173155" y="2976267"/>
              <a:ext cx="639848" cy="994286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urved Connector 78"/>
            <p:cNvCxnSpPr>
              <a:stCxn id="16" idx="0"/>
              <a:endCxn id="9" idx="5"/>
            </p:cNvCxnSpPr>
            <p:nvPr/>
          </p:nvCxnSpPr>
          <p:spPr>
            <a:xfrm rot="16200000" flipV="1">
              <a:off x="3447729" y="3245127"/>
              <a:ext cx="390414" cy="706000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urved Connector 99"/>
            <p:cNvCxnSpPr>
              <a:stCxn id="19" idx="0"/>
              <a:endCxn id="11" idx="4"/>
            </p:cNvCxnSpPr>
            <p:nvPr/>
          </p:nvCxnSpPr>
          <p:spPr>
            <a:xfrm rot="16200000" flipV="1">
              <a:off x="4694681" y="3449027"/>
              <a:ext cx="952930" cy="361848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urved Connector 128"/>
            <p:cNvCxnSpPr>
              <a:stCxn id="17" idx="6"/>
              <a:endCxn id="16" idx="4"/>
            </p:cNvCxnSpPr>
            <p:nvPr/>
          </p:nvCxnSpPr>
          <p:spPr>
            <a:xfrm flipV="1">
              <a:off x="3515252" y="4326734"/>
              <a:ext cx="480684" cy="266700"/>
            </a:xfrm>
            <a:prstGeom prst="curvedConnector2">
              <a:avLst/>
            </a:prstGeom>
            <a:ln w="15875">
              <a:solidFill>
                <a:schemeClr val="accent6">
                  <a:lumMod val="2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7875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</a:t>
            </a:r>
            <a:r>
              <a:rPr lang="en-GB" dirty="0" smtClean="0"/>
              <a:t>Sector </a:t>
            </a:r>
            <a:r>
              <a:rPr lang="en-GB" dirty="0"/>
              <a:t>E</a:t>
            </a:r>
            <a:r>
              <a:rPr lang="en-GB" dirty="0" smtClean="0"/>
              <a:t>xample</a:t>
            </a: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555085" y="1124744"/>
            <a:ext cx="8121371" cy="5280684"/>
            <a:chOff x="555085" y="1124744"/>
            <a:chExt cx="8121371" cy="5280684"/>
          </a:xfrm>
        </p:grpSpPr>
        <p:sp>
          <p:nvSpPr>
            <p:cNvPr id="6" name="Rectangle 5"/>
            <p:cNvSpPr/>
            <p:nvPr/>
          </p:nvSpPr>
          <p:spPr>
            <a:xfrm>
              <a:off x="1115616" y="2996952"/>
              <a:ext cx="2520280" cy="2736304"/>
            </a:xfrm>
            <a:prstGeom prst="rect">
              <a:avLst/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000" dirty="0" smtClean="0"/>
                <a:t>Relationship </a:t>
              </a:r>
              <a:br>
                <a:rPr lang="en-GB" sz="1000" dirty="0" smtClean="0"/>
              </a:br>
              <a:r>
                <a:rPr lang="en-GB" sz="1000" dirty="0" smtClean="0"/>
                <a:t>Management </a:t>
              </a:r>
              <a:endParaRPr lang="en-GB" sz="1000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635896" y="2996952"/>
              <a:ext cx="2520280" cy="2736304"/>
            </a:xfrm>
            <a:prstGeom prst="rect">
              <a:avLst/>
            </a:pr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000" dirty="0" smtClean="0"/>
                <a:t>Innovation</a:t>
              </a:r>
              <a:endParaRPr lang="en-GB" sz="10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156176" y="2996952"/>
              <a:ext cx="2520280" cy="2736304"/>
            </a:xfrm>
            <a:prstGeom prst="rect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GB" sz="1000" dirty="0" smtClean="0"/>
                <a:t>Operational </a:t>
              </a:r>
              <a:br>
                <a:rPr lang="en-GB" sz="1000" dirty="0" smtClean="0"/>
              </a:br>
              <a:r>
                <a:rPr lang="en-GB" sz="1000" dirty="0" smtClean="0"/>
                <a:t>Excellence</a:t>
              </a:r>
              <a:endParaRPr lang="en-GB" sz="1000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707904" y="1124744"/>
              <a:ext cx="2592288" cy="288032"/>
            </a:xfrm>
            <a:prstGeom prst="roundRect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 smtClean="0">
                  <a:solidFill>
                    <a:schemeClr val="tx1"/>
                  </a:solidFill>
                </a:rPr>
                <a:t>Value to Taxpayer</a:t>
              </a:r>
              <a:endParaRPr lang="en-GB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1259632" y="2060848"/>
              <a:ext cx="864096" cy="576064"/>
            </a:xfrm>
            <a:prstGeom prst="roundRect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Safe Convenient Bus Services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267744" y="2060848"/>
              <a:ext cx="864096" cy="576064"/>
            </a:xfrm>
            <a:prstGeom prst="roundRect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Clear and Accurate </a:t>
              </a:r>
              <a:r>
                <a:rPr lang="en-GB" sz="900" dirty="0">
                  <a:solidFill>
                    <a:schemeClr val="tx1"/>
                  </a:solidFill>
                </a:rPr>
                <a:t>T</a:t>
              </a:r>
              <a:r>
                <a:rPr lang="en-GB" sz="900" dirty="0" smtClean="0">
                  <a:solidFill>
                    <a:schemeClr val="tx1"/>
                  </a:solidFill>
                </a:rPr>
                <a:t>imetables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923928" y="1700808"/>
              <a:ext cx="864096" cy="576064"/>
            </a:xfrm>
            <a:prstGeom prst="roundRect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Support Business and Commerce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419872" y="2420888"/>
              <a:ext cx="864096" cy="360040"/>
            </a:xfrm>
            <a:prstGeom prst="roundRect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On Time as Promised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148064" y="2204864"/>
              <a:ext cx="1368152" cy="360040"/>
            </a:xfrm>
            <a:prstGeom prst="roundRect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Create Business Cases and Secure Funding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516216" y="1772816"/>
              <a:ext cx="936104" cy="288032"/>
            </a:xfrm>
            <a:prstGeom prst="roundRect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Balance Budget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7164288" y="2276872"/>
              <a:ext cx="1440160" cy="360040"/>
            </a:xfrm>
            <a:prstGeom prst="roundRect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Lower Cost of Bus Transportation Services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619672" y="5949280"/>
              <a:ext cx="1512168" cy="360040"/>
            </a:xfrm>
            <a:prstGeom prst="roundRect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Highly Skilled Bus Drivers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923928" y="5949280"/>
              <a:ext cx="1944216" cy="360040"/>
            </a:xfrm>
            <a:prstGeom prst="roundRect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Empowered Customer Service Agents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732240" y="5949280"/>
              <a:ext cx="1512168" cy="360040"/>
            </a:xfrm>
            <a:prstGeom prst="roundRect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Integrated Knowledge Management Systems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339752" y="3068960"/>
              <a:ext cx="864096" cy="4320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Easy to do Business With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331640" y="3573016"/>
              <a:ext cx="936104" cy="64807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Streamline Regulatory Approval Processes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2555776" y="3573016"/>
              <a:ext cx="936104" cy="64807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Sustainability of Communities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1475656" y="4437112"/>
              <a:ext cx="1656184" cy="50405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Open and Frequent Communication to Impacted Customers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1475656" y="5085184"/>
              <a:ext cx="1656184" cy="50405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Optimise Planning of Bus Stop Position and Construction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427984" y="3140968"/>
              <a:ext cx="1512168" cy="50405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Drive Innovation in New Transport Systems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851920" y="3789040"/>
              <a:ext cx="936104" cy="93610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Accelerate Economic Development through Route Investment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5076056" y="3789040"/>
              <a:ext cx="936104" cy="93610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Develop and Introduce New Transport Technology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4283968" y="5085184"/>
              <a:ext cx="1368152" cy="4320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Understand New Route Needs (and Old)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6660232" y="3356992"/>
              <a:ext cx="1800200" cy="50405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Deliver World Class Bus Services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444208" y="4077072"/>
              <a:ext cx="936104" cy="64807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Provide Cost Effective Solutions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7740352" y="4077072"/>
              <a:ext cx="792088" cy="648072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Optimise Availability of Busses 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7092280" y="4941168"/>
              <a:ext cx="936104" cy="50405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900" dirty="0" smtClean="0">
                  <a:solidFill>
                    <a:schemeClr val="tx1"/>
                  </a:solidFill>
                </a:rPr>
                <a:t>Improve All Aspects of Bus Safety</a:t>
              </a:r>
              <a:endParaRPr lang="en-GB" sz="90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611560" y="2852936"/>
              <a:ext cx="8064896" cy="0"/>
            </a:xfrm>
            <a:prstGeom prst="line">
              <a:avLst/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11560" y="1628800"/>
              <a:ext cx="8064896" cy="0"/>
            </a:xfrm>
            <a:prstGeom prst="line">
              <a:avLst/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611560" y="5805264"/>
              <a:ext cx="8064896" cy="0"/>
            </a:xfrm>
            <a:prstGeom prst="line">
              <a:avLst/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55085" y="1124744"/>
              <a:ext cx="99257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b="1" dirty="0" smtClean="0"/>
                <a:t>Stakeholder</a:t>
              </a:r>
            </a:p>
            <a:p>
              <a:r>
                <a:rPr lang="en-GB" sz="1100" b="1" dirty="0" smtClean="0"/>
                <a:t>Perspective</a:t>
              </a:r>
              <a:endParaRPr lang="en-GB" sz="11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55085" y="1628800"/>
              <a:ext cx="992579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b="1" dirty="0" smtClean="0"/>
                <a:t>Customer</a:t>
              </a:r>
            </a:p>
            <a:p>
              <a:r>
                <a:rPr lang="en-GB" sz="1100" b="1" dirty="0" smtClean="0"/>
                <a:t>Perspective</a:t>
              </a:r>
              <a:endParaRPr lang="en-GB" sz="1100" b="1" dirty="0"/>
            </a:p>
          </p:txBody>
        </p:sp>
        <p:sp>
          <p:nvSpPr>
            <p:cNvPr id="40" name="TextBox 39"/>
            <p:cNvSpPr txBox="1"/>
            <p:nvPr/>
          </p:nvSpPr>
          <p:spPr>
            <a:xfrm rot="16200000">
              <a:off x="-37093" y="4077653"/>
              <a:ext cx="172819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b="1" dirty="0" smtClean="0"/>
                <a:t>Internal Processes</a:t>
              </a:r>
            </a:p>
            <a:p>
              <a:r>
                <a:rPr lang="en-GB" sz="1100" b="1" dirty="0" smtClean="0"/>
                <a:t>Perspective</a:t>
              </a:r>
              <a:endParaRPr lang="en-GB" sz="11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1115" y="5805264"/>
              <a:ext cx="97654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b="1" dirty="0" smtClean="0"/>
                <a:t>Learning &amp;</a:t>
              </a:r>
            </a:p>
            <a:p>
              <a:r>
                <a:rPr lang="en-GB" sz="1100" b="1" dirty="0" smtClean="0"/>
                <a:t>Growth</a:t>
              </a:r>
            </a:p>
            <a:p>
              <a:r>
                <a:rPr lang="en-GB" sz="1100" b="1" dirty="0" smtClean="0"/>
                <a:t>Perspective</a:t>
              </a:r>
              <a:endParaRPr lang="en-GB" sz="1100" b="1" dirty="0"/>
            </a:p>
          </p:txBody>
        </p:sp>
        <p:sp>
          <p:nvSpPr>
            <p:cNvPr id="38" name="Right Arrow 37"/>
            <p:cNvSpPr/>
            <p:nvPr/>
          </p:nvSpPr>
          <p:spPr>
            <a:xfrm rot="16200000">
              <a:off x="7344308" y="5625245"/>
              <a:ext cx="360040" cy="288032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Right Arrow 42"/>
            <p:cNvSpPr/>
            <p:nvPr/>
          </p:nvSpPr>
          <p:spPr>
            <a:xfrm rot="16200000">
              <a:off x="4752020" y="5625244"/>
              <a:ext cx="360040" cy="288032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Right Arrow 43"/>
            <p:cNvSpPr/>
            <p:nvPr/>
          </p:nvSpPr>
          <p:spPr>
            <a:xfrm rot="16200000">
              <a:off x="2159732" y="5625244"/>
              <a:ext cx="360040" cy="288032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ight Arrow 44"/>
            <p:cNvSpPr/>
            <p:nvPr/>
          </p:nvSpPr>
          <p:spPr>
            <a:xfrm rot="16200000">
              <a:off x="7236296" y="2780928"/>
              <a:ext cx="288032" cy="288032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Right Arrow 45"/>
            <p:cNvSpPr/>
            <p:nvPr/>
          </p:nvSpPr>
          <p:spPr>
            <a:xfrm rot="16200000">
              <a:off x="4788024" y="2780928"/>
              <a:ext cx="288032" cy="288032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ight Arrow 46"/>
            <p:cNvSpPr/>
            <p:nvPr/>
          </p:nvSpPr>
          <p:spPr>
            <a:xfrm rot="16200000">
              <a:off x="2195736" y="2780928"/>
              <a:ext cx="288032" cy="288032"/>
            </a:xfrm>
            <a:prstGeom prst="rightArrow">
              <a:avLst/>
            </a:prstGeom>
            <a:solidFill>
              <a:schemeClr val="accent6">
                <a:lumMod val="90000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Curved Connector 59"/>
            <p:cNvCxnSpPr>
              <a:stCxn id="20" idx="0"/>
            </p:cNvCxnSpPr>
            <p:nvPr/>
          </p:nvCxnSpPr>
          <p:spPr>
            <a:xfrm rot="5400000" flipH="1" flipV="1">
              <a:off x="1925706" y="3879050"/>
              <a:ext cx="936104" cy="180020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urved Connector 63"/>
            <p:cNvCxnSpPr>
              <a:stCxn id="21" idx="1"/>
              <a:endCxn id="20" idx="1"/>
            </p:cNvCxnSpPr>
            <p:nvPr/>
          </p:nvCxnSpPr>
          <p:spPr>
            <a:xfrm rot="10800000">
              <a:off x="1475656" y="4689140"/>
              <a:ext cx="12700" cy="648072"/>
            </a:xfrm>
            <a:prstGeom prst="curvedConnector3">
              <a:avLst>
                <a:gd name="adj1" fmla="val 1800000"/>
              </a:avLst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urved Connector 66"/>
            <p:cNvCxnSpPr>
              <a:stCxn id="18" idx="0"/>
              <a:endCxn id="17" idx="1"/>
            </p:cNvCxnSpPr>
            <p:nvPr/>
          </p:nvCxnSpPr>
          <p:spPr>
            <a:xfrm rot="5400000" flipH="1" flipV="1">
              <a:off x="1925706" y="3158970"/>
              <a:ext cx="288032" cy="540060"/>
            </a:xfrm>
            <a:prstGeom prst="curvedConnector2">
              <a:avLst/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urved Connector 69"/>
            <p:cNvCxnSpPr>
              <a:stCxn id="21" idx="3"/>
              <a:endCxn id="19" idx="3"/>
            </p:cNvCxnSpPr>
            <p:nvPr/>
          </p:nvCxnSpPr>
          <p:spPr>
            <a:xfrm flipV="1">
              <a:off x="3131840" y="3897052"/>
              <a:ext cx="360040" cy="1440160"/>
            </a:xfrm>
            <a:prstGeom prst="curvedConnector3">
              <a:avLst>
                <a:gd name="adj1" fmla="val 126936"/>
              </a:avLst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urved Connector 73"/>
            <p:cNvCxnSpPr>
              <a:stCxn id="19" idx="3"/>
              <a:endCxn id="17" idx="3"/>
            </p:cNvCxnSpPr>
            <p:nvPr/>
          </p:nvCxnSpPr>
          <p:spPr>
            <a:xfrm flipH="1" flipV="1">
              <a:off x="3203848" y="3284984"/>
              <a:ext cx="288032" cy="612068"/>
            </a:xfrm>
            <a:prstGeom prst="curvedConnector3">
              <a:avLst>
                <a:gd name="adj1" fmla="val -38480"/>
              </a:avLst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urved Connector 77"/>
            <p:cNvCxnSpPr>
              <a:stCxn id="25" idx="1"/>
              <a:endCxn id="23" idx="2"/>
            </p:cNvCxnSpPr>
            <p:nvPr/>
          </p:nvCxnSpPr>
          <p:spPr>
            <a:xfrm rot="10800000" flipH="1">
              <a:off x="4283968" y="4725144"/>
              <a:ext cx="36004" cy="576064"/>
            </a:xfrm>
            <a:prstGeom prst="curvedConnector4">
              <a:avLst>
                <a:gd name="adj1" fmla="val -634929"/>
                <a:gd name="adj2" fmla="val 68750"/>
              </a:avLst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urved Connector 80"/>
            <p:cNvCxnSpPr>
              <a:stCxn id="23" idx="0"/>
              <a:endCxn id="22" idx="1"/>
            </p:cNvCxnSpPr>
            <p:nvPr/>
          </p:nvCxnSpPr>
          <p:spPr>
            <a:xfrm rot="5400000" flipH="1" flipV="1">
              <a:off x="4175956" y="3537012"/>
              <a:ext cx="396044" cy="108012"/>
            </a:xfrm>
            <a:prstGeom prst="curvedConnector2">
              <a:avLst/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urved Connector 83"/>
            <p:cNvCxnSpPr>
              <a:stCxn id="25" idx="3"/>
              <a:endCxn id="24" idx="2"/>
            </p:cNvCxnSpPr>
            <p:nvPr/>
          </p:nvCxnSpPr>
          <p:spPr>
            <a:xfrm flipH="1" flipV="1">
              <a:off x="5544108" y="4725144"/>
              <a:ext cx="108012" cy="576064"/>
            </a:xfrm>
            <a:prstGeom prst="curvedConnector4">
              <a:avLst>
                <a:gd name="adj1" fmla="val -211643"/>
                <a:gd name="adj2" fmla="val 68750"/>
              </a:avLst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urved Connector 86"/>
            <p:cNvCxnSpPr>
              <a:stCxn id="24" idx="0"/>
              <a:endCxn id="22" idx="3"/>
            </p:cNvCxnSpPr>
            <p:nvPr/>
          </p:nvCxnSpPr>
          <p:spPr>
            <a:xfrm rot="5400000" flipH="1" flipV="1">
              <a:off x="5544108" y="3392996"/>
              <a:ext cx="396044" cy="396044"/>
            </a:xfrm>
            <a:prstGeom prst="curvedConnector4">
              <a:avLst>
                <a:gd name="adj1" fmla="val 18182"/>
                <a:gd name="adj2" fmla="val 157721"/>
              </a:avLst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urved Connector 89"/>
            <p:cNvCxnSpPr>
              <a:stCxn id="27" idx="1"/>
              <a:endCxn id="26" idx="1"/>
            </p:cNvCxnSpPr>
            <p:nvPr/>
          </p:nvCxnSpPr>
          <p:spPr>
            <a:xfrm rot="10800000" flipH="1">
              <a:off x="6444208" y="3609020"/>
              <a:ext cx="216024" cy="792088"/>
            </a:xfrm>
            <a:prstGeom prst="curvedConnector3">
              <a:avLst>
                <a:gd name="adj1" fmla="val -105822"/>
              </a:avLst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urved Connector 92"/>
            <p:cNvCxnSpPr>
              <a:stCxn id="29" idx="0"/>
              <a:endCxn id="26" idx="2"/>
            </p:cNvCxnSpPr>
            <p:nvPr/>
          </p:nvCxnSpPr>
          <p:spPr>
            <a:xfrm rot="5400000" flipH="1" flipV="1">
              <a:off x="7020272" y="4401108"/>
              <a:ext cx="1080120" cy="12700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urved Connector 96"/>
            <p:cNvCxnSpPr>
              <a:stCxn id="28" idx="0"/>
              <a:endCxn id="26" idx="2"/>
            </p:cNvCxnSpPr>
            <p:nvPr/>
          </p:nvCxnSpPr>
          <p:spPr>
            <a:xfrm rot="16200000" flipV="1">
              <a:off x="7740352" y="3681028"/>
              <a:ext cx="216024" cy="576064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bg1">
                  <a:lumMod val="8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urved Connector 99"/>
            <p:cNvCxnSpPr>
              <a:stCxn id="7" idx="0"/>
              <a:endCxn id="5" idx="1"/>
            </p:cNvCxnSpPr>
            <p:nvPr/>
          </p:nvCxnSpPr>
          <p:spPr>
            <a:xfrm rot="5400000" flipH="1" flipV="1">
              <a:off x="2303748" y="656692"/>
              <a:ext cx="792088" cy="2016224"/>
            </a:xfrm>
            <a:prstGeom prst="curvedConnector2">
              <a:avLst/>
            </a:prstGeom>
            <a:ln w="1587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urved Connector 102"/>
            <p:cNvCxnSpPr>
              <a:stCxn id="8" idx="0"/>
              <a:endCxn id="5" idx="1"/>
            </p:cNvCxnSpPr>
            <p:nvPr/>
          </p:nvCxnSpPr>
          <p:spPr>
            <a:xfrm rot="5400000" flipH="1" flipV="1">
              <a:off x="2807804" y="1160748"/>
              <a:ext cx="792088" cy="1008112"/>
            </a:xfrm>
            <a:prstGeom prst="curvedConnector2">
              <a:avLst/>
            </a:prstGeom>
            <a:ln w="1587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urved Connector 105"/>
            <p:cNvCxnSpPr>
              <a:stCxn id="10" idx="0"/>
            </p:cNvCxnSpPr>
            <p:nvPr/>
          </p:nvCxnSpPr>
          <p:spPr>
            <a:xfrm rot="5400000" flipH="1" flipV="1">
              <a:off x="3356248" y="1916832"/>
              <a:ext cx="999728" cy="8384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urved Connector 107"/>
            <p:cNvCxnSpPr>
              <a:stCxn id="9" idx="0"/>
            </p:cNvCxnSpPr>
            <p:nvPr/>
          </p:nvCxnSpPr>
          <p:spPr>
            <a:xfrm rot="16200000" flipV="1">
              <a:off x="4175956" y="1520788"/>
              <a:ext cx="288032" cy="72008"/>
            </a:xfrm>
            <a:prstGeom prst="curvedConnector3">
              <a:avLst>
                <a:gd name="adj1" fmla="val 50000"/>
              </a:avLst>
            </a:prstGeom>
            <a:ln w="1587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urved Connector 110"/>
            <p:cNvCxnSpPr>
              <a:stCxn id="12" idx="0"/>
              <a:endCxn id="5" idx="3"/>
            </p:cNvCxnSpPr>
            <p:nvPr/>
          </p:nvCxnSpPr>
          <p:spPr>
            <a:xfrm rot="16200000" flipV="1">
              <a:off x="6390202" y="1178750"/>
              <a:ext cx="504056" cy="684076"/>
            </a:xfrm>
            <a:prstGeom prst="curvedConnector2">
              <a:avLst/>
            </a:prstGeom>
            <a:ln w="1587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urved Connector 115"/>
            <p:cNvCxnSpPr>
              <a:stCxn id="11" idx="3"/>
              <a:endCxn id="12" idx="2"/>
            </p:cNvCxnSpPr>
            <p:nvPr/>
          </p:nvCxnSpPr>
          <p:spPr>
            <a:xfrm flipV="1">
              <a:off x="6516216" y="2060848"/>
              <a:ext cx="468052" cy="324036"/>
            </a:xfrm>
            <a:prstGeom prst="curvedConnector2">
              <a:avLst/>
            </a:prstGeom>
            <a:ln w="1587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urved Connector 118"/>
            <p:cNvCxnSpPr>
              <a:stCxn id="13" idx="0"/>
              <a:endCxn id="12" idx="3"/>
            </p:cNvCxnSpPr>
            <p:nvPr/>
          </p:nvCxnSpPr>
          <p:spPr>
            <a:xfrm rot="16200000" flipV="1">
              <a:off x="7488324" y="1880828"/>
              <a:ext cx="360040" cy="432048"/>
            </a:xfrm>
            <a:prstGeom prst="curvedConnector2">
              <a:avLst/>
            </a:prstGeom>
            <a:ln w="15875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urved Connector 121"/>
            <p:cNvCxnSpPr>
              <a:stCxn id="5" idx="3"/>
              <a:endCxn id="11" idx="0"/>
            </p:cNvCxnSpPr>
            <p:nvPr/>
          </p:nvCxnSpPr>
          <p:spPr>
            <a:xfrm flipH="1">
              <a:off x="5832140" y="1268760"/>
              <a:ext cx="468052" cy="936104"/>
            </a:xfrm>
            <a:prstGeom prst="curvedConnector4">
              <a:avLst>
                <a:gd name="adj1" fmla="val -48841"/>
                <a:gd name="adj2" fmla="val 57692"/>
              </a:avLst>
            </a:prstGeom>
            <a:ln w="15875">
              <a:solidFill>
                <a:schemeClr val="bg1">
                  <a:lumMod val="6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146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Line 29"/>
          <p:cNvSpPr>
            <a:spLocks noChangeShapeType="1"/>
          </p:cNvSpPr>
          <p:nvPr/>
        </p:nvSpPr>
        <p:spPr bwMode="auto">
          <a:xfrm>
            <a:off x="227905" y="3489473"/>
            <a:ext cx="8636000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3" name="Line 29"/>
          <p:cNvSpPr>
            <a:spLocks noChangeShapeType="1"/>
          </p:cNvSpPr>
          <p:nvPr/>
        </p:nvSpPr>
        <p:spPr bwMode="auto">
          <a:xfrm>
            <a:off x="210442" y="2436638"/>
            <a:ext cx="8636000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4" name="Line 29"/>
          <p:cNvSpPr>
            <a:spLocks noChangeShapeType="1"/>
          </p:cNvSpPr>
          <p:nvPr/>
        </p:nvSpPr>
        <p:spPr bwMode="auto">
          <a:xfrm>
            <a:off x="256480" y="5425206"/>
            <a:ext cx="8636000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7266880" y="3430289"/>
            <a:ext cx="914400" cy="203200"/>
          </a:xfrm>
          <a:prstGeom prst="triangle">
            <a:avLst>
              <a:gd name="adj" fmla="val 50000"/>
            </a:avLst>
          </a:prstGeom>
          <a:solidFill>
            <a:srgbClr val="4F6F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/>
          <a:lstStyle/>
          <a:p>
            <a:endParaRPr lang="en-GB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4739580" y="3430289"/>
            <a:ext cx="914400" cy="203200"/>
          </a:xfrm>
          <a:prstGeom prst="triangle">
            <a:avLst>
              <a:gd name="adj" fmla="val 50000"/>
            </a:avLst>
          </a:prstGeom>
          <a:solidFill>
            <a:srgbClr val="4F6F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/>
          <a:lstStyle/>
          <a:p>
            <a:endParaRPr lang="en-GB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1526480" y="2546176"/>
            <a:ext cx="7302500" cy="825500"/>
          </a:xfrm>
          <a:prstGeom prst="roundRect">
            <a:avLst>
              <a:gd name="adj" fmla="val 16667"/>
            </a:avLst>
          </a:prstGeom>
          <a:solidFill>
            <a:srgbClr val="4F6F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Ctr="1"/>
          <a:lstStyle/>
          <a:p>
            <a:pPr algn="ctr">
              <a:spcBef>
                <a:spcPct val="35000"/>
              </a:spcBef>
            </a:pPr>
            <a:endParaRPr lang="en-US" sz="1200" b="1">
              <a:latin typeface="Arial Narrow" pitchFamily="1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1516955" y="5534744"/>
            <a:ext cx="7302500" cy="990600"/>
          </a:xfrm>
          <a:prstGeom prst="roundRect">
            <a:avLst>
              <a:gd name="adj" fmla="val 16667"/>
            </a:avLst>
          </a:prstGeom>
          <a:solidFill>
            <a:srgbClr val="4F6F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Ctr="1"/>
          <a:lstStyle/>
          <a:p>
            <a:pPr algn="ctr">
              <a:spcBef>
                <a:spcPct val="35000"/>
              </a:spcBef>
            </a:pPr>
            <a:endParaRPr lang="en-US" sz="1200" b="1">
              <a:latin typeface="Arial Narrow" pitchFamily="1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4615755" y="5331544"/>
            <a:ext cx="914400" cy="203200"/>
          </a:xfrm>
          <a:prstGeom prst="triangle">
            <a:avLst>
              <a:gd name="adj" fmla="val 50000"/>
            </a:avLst>
          </a:prstGeom>
          <a:solidFill>
            <a:srgbClr val="4F6F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/>
          <a:lstStyle/>
          <a:p>
            <a:endParaRPr lang="en-GB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1547665" y="1257224"/>
            <a:ext cx="7271790" cy="1034951"/>
          </a:xfrm>
          <a:prstGeom prst="roundRect">
            <a:avLst>
              <a:gd name="adj" fmla="val 16667"/>
            </a:avLst>
          </a:prstGeom>
          <a:solidFill>
            <a:srgbClr val="4F6F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Ctr="1"/>
          <a:lstStyle/>
          <a:p>
            <a:pPr algn="ctr">
              <a:spcBef>
                <a:spcPct val="35000"/>
              </a:spcBef>
            </a:pPr>
            <a:endParaRPr lang="en-US" sz="1200" b="1">
              <a:latin typeface="Arial Narrow" pitchFamily="1" charset="0"/>
            </a:endParaRPr>
          </a:p>
        </p:txBody>
      </p:sp>
      <p:sp>
        <p:nvSpPr>
          <p:cNvPr id="2061" name="Rectangle 30"/>
          <p:cNvSpPr>
            <a:spLocks noChangeArrowheads="1"/>
          </p:cNvSpPr>
          <p:nvPr/>
        </p:nvSpPr>
        <p:spPr bwMode="auto">
          <a:xfrm>
            <a:off x="197742" y="3710706"/>
            <a:ext cx="1138238" cy="454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/>
          <a:p>
            <a:r>
              <a:rPr lang="en-US" sz="1200" b="1"/>
              <a:t>Process Perspective</a:t>
            </a:r>
          </a:p>
        </p:txBody>
      </p:sp>
      <p:sp>
        <p:nvSpPr>
          <p:cNvPr id="2062" name="Rectangle 59"/>
          <p:cNvSpPr>
            <a:spLocks noChangeArrowheads="1"/>
          </p:cNvSpPr>
          <p:nvPr/>
        </p:nvSpPr>
        <p:spPr bwMode="auto">
          <a:xfrm>
            <a:off x="207267" y="2552526"/>
            <a:ext cx="1087438" cy="454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/>
          <a:p>
            <a:r>
              <a:rPr lang="en-US" sz="1200" b="1"/>
              <a:t>Customer Perspective</a:t>
            </a:r>
          </a:p>
        </p:txBody>
      </p:sp>
      <p:sp>
        <p:nvSpPr>
          <p:cNvPr id="2063" name="Rectangle 77"/>
          <p:cNvSpPr>
            <a:spLocks noChangeArrowheads="1"/>
          </p:cNvSpPr>
          <p:nvPr/>
        </p:nvSpPr>
        <p:spPr bwMode="auto">
          <a:xfrm>
            <a:off x="223142" y="1309513"/>
            <a:ext cx="1139825" cy="454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rIns="45720" anchor="ctr"/>
          <a:lstStyle/>
          <a:p>
            <a:r>
              <a:rPr lang="en-US" sz="1200" b="1"/>
              <a:t>Financial Perspective</a:t>
            </a:r>
          </a:p>
        </p:txBody>
      </p:sp>
      <p:sp>
        <p:nvSpPr>
          <p:cNvPr id="2064" name="Rectangle 46"/>
          <p:cNvSpPr>
            <a:spLocks noChangeArrowheads="1"/>
          </p:cNvSpPr>
          <p:nvPr/>
        </p:nvSpPr>
        <p:spPr bwMode="auto">
          <a:xfrm>
            <a:off x="223142" y="5528394"/>
            <a:ext cx="1214438" cy="636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r>
              <a:rPr lang="en-US" sz="1200" b="1" dirty="0" smtClean="0"/>
              <a:t>Learning &amp; Growth </a:t>
            </a:r>
            <a:r>
              <a:rPr lang="en-US" sz="1200" b="1" dirty="0"/>
              <a:t>Perspective</a:t>
            </a: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4006155" y="3633489"/>
            <a:ext cx="2349500" cy="1656184"/>
          </a:xfrm>
          <a:prstGeom prst="roundRect">
            <a:avLst>
              <a:gd name="adj" fmla="val 16667"/>
            </a:avLst>
          </a:prstGeom>
          <a:solidFill>
            <a:srgbClr val="4F6F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Ctr="1"/>
          <a:lstStyle/>
          <a:p>
            <a:pPr algn="ctr">
              <a:spcBef>
                <a:spcPct val="35000"/>
              </a:spcBef>
            </a:pPr>
            <a:endParaRPr lang="en-US" sz="1200" b="1" dirty="0">
              <a:latin typeface="Arial Narrow" pitchFamily="1" charset="0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6533455" y="3633489"/>
            <a:ext cx="2286000" cy="1656184"/>
          </a:xfrm>
          <a:prstGeom prst="roundRect">
            <a:avLst>
              <a:gd name="adj" fmla="val 16667"/>
            </a:avLst>
          </a:prstGeom>
          <a:solidFill>
            <a:srgbClr val="4F6F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Ctr="1"/>
          <a:lstStyle/>
          <a:p>
            <a:pPr algn="ctr">
              <a:spcBef>
                <a:spcPct val="35000"/>
              </a:spcBef>
            </a:pPr>
            <a:endParaRPr lang="en-US" sz="1200" b="1" dirty="0">
              <a:latin typeface="Arial Narrow" pitchFamily="1" charset="0"/>
            </a:endParaRPr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1529381" y="3633489"/>
            <a:ext cx="2324373" cy="1643062"/>
          </a:xfrm>
          <a:prstGeom prst="roundRect">
            <a:avLst>
              <a:gd name="adj" fmla="val 16667"/>
            </a:avLst>
          </a:prstGeom>
          <a:solidFill>
            <a:srgbClr val="4F6F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Ctr="1"/>
          <a:lstStyle/>
          <a:p>
            <a:pPr>
              <a:spcBef>
                <a:spcPct val="35000"/>
              </a:spcBef>
            </a:pPr>
            <a:endParaRPr lang="en-US" sz="1200" b="1" dirty="0">
              <a:latin typeface="Arial Narrow" pitchFamily="1" charset="0"/>
            </a:endParaRPr>
          </a:p>
        </p:txBody>
      </p:sp>
      <p:sp>
        <p:nvSpPr>
          <p:cNvPr id="2072" name="Oval 24"/>
          <p:cNvSpPr>
            <a:spLocks noChangeArrowheads="1"/>
          </p:cNvSpPr>
          <p:nvPr/>
        </p:nvSpPr>
        <p:spPr bwMode="auto">
          <a:xfrm>
            <a:off x="6693792" y="4513981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073" name="Oval 25"/>
          <p:cNvSpPr>
            <a:spLocks noChangeArrowheads="1"/>
          </p:cNvSpPr>
          <p:nvPr/>
        </p:nvSpPr>
        <p:spPr bwMode="auto">
          <a:xfrm>
            <a:off x="4256214" y="3867868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074" name="Oval 26"/>
          <p:cNvSpPr>
            <a:spLocks noChangeArrowheads="1"/>
          </p:cNvSpPr>
          <p:nvPr/>
        </p:nvSpPr>
        <p:spPr bwMode="auto">
          <a:xfrm>
            <a:off x="7443092" y="3790081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075" name="Oval 27"/>
          <p:cNvSpPr>
            <a:spLocks noChangeArrowheads="1"/>
          </p:cNvSpPr>
          <p:nvPr/>
        </p:nvSpPr>
        <p:spPr bwMode="auto">
          <a:xfrm>
            <a:off x="2477392" y="3806428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076" name="Oval 28"/>
          <p:cNvSpPr>
            <a:spLocks noChangeArrowheads="1"/>
          </p:cNvSpPr>
          <p:nvPr/>
        </p:nvSpPr>
        <p:spPr bwMode="auto">
          <a:xfrm>
            <a:off x="1613792" y="4555728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078" name="Oval 30"/>
          <p:cNvSpPr>
            <a:spLocks noChangeArrowheads="1"/>
          </p:cNvSpPr>
          <p:nvPr/>
        </p:nvSpPr>
        <p:spPr bwMode="auto">
          <a:xfrm>
            <a:off x="3328292" y="4581128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082" name="Oval 34"/>
          <p:cNvSpPr>
            <a:spLocks noChangeArrowheads="1"/>
          </p:cNvSpPr>
          <p:nvPr/>
        </p:nvSpPr>
        <p:spPr bwMode="auto">
          <a:xfrm>
            <a:off x="1935566" y="5745881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083" name="Oval 35"/>
          <p:cNvSpPr>
            <a:spLocks noChangeArrowheads="1"/>
          </p:cNvSpPr>
          <p:nvPr/>
        </p:nvSpPr>
        <p:spPr bwMode="auto">
          <a:xfrm>
            <a:off x="2477391" y="1605259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086" name="Oval 38"/>
          <p:cNvSpPr>
            <a:spLocks noChangeArrowheads="1"/>
          </p:cNvSpPr>
          <p:nvPr/>
        </p:nvSpPr>
        <p:spPr bwMode="auto">
          <a:xfrm>
            <a:off x="6645374" y="1584437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088" name="Oval 40"/>
          <p:cNvSpPr>
            <a:spLocks noChangeArrowheads="1"/>
          </p:cNvSpPr>
          <p:nvPr/>
        </p:nvSpPr>
        <p:spPr bwMode="auto">
          <a:xfrm>
            <a:off x="5011042" y="4581127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197742" y="3062113"/>
            <a:ext cx="1239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/>
          <a:p>
            <a:pPr>
              <a:spcBef>
                <a:spcPct val="35000"/>
              </a:spcBef>
            </a:pPr>
            <a:r>
              <a:rPr lang="en-US" sz="1000">
                <a:latin typeface="Arial Narrow" pitchFamily="1" charset="0"/>
              </a:rPr>
              <a:t>How should we appear to customers?</a:t>
            </a: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213617" y="4132981"/>
            <a:ext cx="10620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/>
          <a:p>
            <a:pPr>
              <a:spcBef>
                <a:spcPct val="35000"/>
              </a:spcBef>
            </a:pPr>
            <a:r>
              <a:rPr lang="en-US" sz="1000">
                <a:latin typeface="Arial Narrow" pitchFamily="1" charset="0"/>
              </a:rPr>
              <a:t>At what do we need to excel to fulfill customer expectations?</a:t>
            </a:r>
          </a:p>
        </p:txBody>
      </p:sp>
      <p:sp>
        <p:nvSpPr>
          <p:cNvPr id="2091" name="Text Box 43"/>
          <p:cNvSpPr txBox="1">
            <a:spLocks noChangeArrowheads="1"/>
          </p:cNvSpPr>
          <p:nvPr/>
        </p:nvSpPr>
        <p:spPr bwMode="auto">
          <a:xfrm>
            <a:off x="251717" y="6076081"/>
            <a:ext cx="1303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/>
          <a:p>
            <a:pPr>
              <a:spcBef>
                <a:spcPct val="35000"/>
              </a:spcBef>
            </a:pPr>
            <a:r>
              <a:rPr lang="en-US" sz="1000">
                <a:latin typeface="Arial Narrow" pitchFamily="1" charset="0"/>
              </a:rPr>
              <a:t>How will we sustain our ability to improve?</a:t>
            </a:r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226317" y="1741313"/>
            <a:ext cx="1303338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>
            <a:spAutoFit/>
          </a:bodyPr>
          <a:lstStyle/>
          <a:p>
            <a:pPr>
              <a:spcBef>
                <a:spcPct val="35000"/>
              </a:spcBef>
            </a:pPr>
            <a:r>
              <a:rPr lang="en-US" sz="1000">
                <a:latin typeface="Arial Narrow" pitchFamily="1" charset="0"/>
              </a:rPr>
              <a:t>What are our most important financial outcomes?</a:t>
            </a:r>
          </a:p>
        </p:txBody>
      </p:sp>
      <p:sp>
        <p:nvSpPr>
          <p:cNvPr id="2093" name="AutoShape 45"/>
          <p:cNvSpPr>
            <a:spLocks noChangeArrowheads="1"/>
          </p:cNvSpPr>
          <p:nvPr/>
        </p:nvSpPr>
        <p:spPr bwMode="auto">
          <a:xfrm>
            <a:off x="2199580" y="3430289"/>
            <a:ext cx="914400" cy="203200"/>
          </a:xfrm>
          <a:prstGeom prst="triangle">
            <a:avLst>
              <a:gd name="adj" fmla="val 50000"/>
            </a:avLst>
          </a:prstGeom>
          <a:solidFill>
            <a:srgbClr val="4F6F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/>
          <a:lstStyle/>
          <a:p>
            <a:endParaRPr lang="en-GB"/>
          </a:p>
        </p:txBody>
      </p:sp>
      <p:sp>
        <p:nvSpPr>
          <p:cNvPr id="2094" name="AutoShape 46"/>
          <p:cNvSpPr>
            <a:spLocks noChangeArrowheads="1"/>
          </p:cNvSpPr>
          <p:nvPr/>
        </p:nvSpPr>
        <p:spPr bwMode="auto">
          <a:xfrm>
            <a:off x="4703067" y="2355676"/>
            <a:ext cx="914400" cy="203200"/>
          </a:xfrm>
          <a:prstGeom prst="triangle">
            <a:avLst>
              <a:gd name="adj" fmla="val 50000"/>
            </a:avLst>
          </a:prstGeom>
          <a:solidFill>
            <a:srgbClr val="4F6F9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rgbClr val="58799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20" rIns="45720" anchor="ctr"/>
          <a:lstStyle/>
          <a:p>
            <a:endParaRPr lang="en-GB"/>
          </a:p>
        </p:txBody>
      </p:sp>
      <p:sp>
        <p:nvSpPr>
          <p:cNvPr id="2095" name="Oval 47"/>
          <p:cNvSpPr>
            <a:spLocks noChangeArrowheads="1"/>
          </p:cNvSpPr>
          <p:nvPr/>
        </p:nvSpPr>
        <p:spPr bwMode="auto">
          <a:xfrm>
            <a:off x="4547492" y="1097260"/>
            <a:ext cx="1146175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cxnSp>
        <p:nvCxnSpPr>
          <p:cNvPr id="2096" name="AutoShape 48"/>
          <p:cNvCxnSpPr>
            <a:cxnSpLocks noChangeShapeType="1"/>
            <a:stCxn id="2083" idx="0"/>
            <a:endCxn id="2095" idx="2"/>
          </p:cNvCxnSpPr>
          <p:nvPr/>
        </p:nvCxnSpPr>
        <p:spPr bwMode="auto">
          <a:xfrm rot="5400000" flipH="1" flipV="1">
            <a:off x="3677542" y="735310"/>
            <a:ext cx="242886" cy="1497013"/>
          </a:xfrm>
          <a:prstGeom prst="curvedConnector2">
            <a:avLst/>
          </a:prstGeom>
          <a:noFill/>
          <a:ln w="1905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9" name="AutoShape 51"/>
          <p:cNvCxnSpPr>
            <a:cxnSpLocks noChangeShapeType="1"/>
            <a:stCxn id="2086" idx="0"/>
            <a:endCxn id="2095" idx="6"/>
          </p:cNvCxnSpPr>
          <p:nvPr/>
        </p:nvCxnSpPr>
        <p:spPr bwMode="auto">
          <a:xfrm rot="16200000" flipV="1">
            <a:off x="6345033" y="711007"/>
            <a:ext cx="222064" cy="1524795"/>
          </a:xfrm>
          <a:prstGeom prst="curvedConnector2">
            <a:avLst/>
          </a:prstGeom>
          <a:noFill/>
          <a:ln w="19050">
            <a:solidFill>
              <a:schemeClr val="accent2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Simple Empty Template</a:t>
            </a:r>
            <a:endParaRPr lang="en-GB" dirty="0"/>
          </a:p>
        </p:txBody>
      </p:sp>
      <p:sp>
        <p:nvSpPr>
          <p:cNvPr id="51" name="Oval 34"/>
          <p:cNvSpPr>
            <a:spLocks noChangeArrowheads="1"/>
          </p:cNvSpPr>
          <p:nvPr/>
        </p:nvSpPr>
        <p:spPr bwMode="auto">
          <a:xfrm>
            <a:off x="4259246" y="5764931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52" name="Oval 34"/>
          <p:cNvSpPr>
            <a:spLocks noChangeArrowheads="1"/>
          </p:cNvSpPr>
          <p:nvPr/>
        </p:nvSpPr>
        <p:spPr bwMode="auto">
          <a:xfrm>
            <a:off x="6645374" y="5745881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53" name="Oval 34"/>
          <p:cNvSpPr>
            <a:spLocks noChangeArrowheads="1"/>
          </p:cNvSpPr>
          <p:nvPr/>
        </p:nvSpPr>
        <p:spPr bwMode="auto">
          <a:xfrm>
            <a:off x="2009451" y="2684760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54" name="Oval 34"/>
          <p:cNvSpPr>
            <a:spLocks noChangeArrowheads="1"/>
          </p:cNvSpPr>
          <p:nvPr/>
        </p:nvSpPr>
        <p:spPr bwMode="auto">
          <a:xfrm>
            <a:off x="6588773" y="2684758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  <p:sp>
        <p:nvSpPr>
          <p:cNvPr id="55" name="Oval 34"/>
          <p:cNvSpPr>
            <a:spLocks noChangeArrowheads="1"/>
          </p:cNvSpPr>
          <p:nvPr/>
        </p:nvSpPr>
        <p:spPr bwMode="auto">
          <a:xfrm>
            <a:off x="4326586" y="2684759"/>
            <a:ext cx="1708638" cy="53022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33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20" rIns="45720" anchor="ctr"/>
          <a:lstStyle/>
          <a:p>
            <a:pPr algn="ctr">
              <a:spcBef>
                <a:spcPct val="35000"/>
              </a:spcBef>
            </a:pPr>
            <a:endParaRPr lang="en-US" sz="1000">
              <a:solidFill>
                <a:srgbClr val="000000"/>
              </a:solidFill>
              <a:latin typeface="Arial Narrow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37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55576" y="1268760"/>
            <a:ext cx="7632848" cy="12961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Financial Perspective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55576" y="2636912"/>
            <a:ext cx="7632848" cy="72008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Customer Perspective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55576" y="3429000"/>
            <a:ext cx="7632848" cy="21602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Internal Perspective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55576" y="5661248"/>
            <a:ext cx="7632848" cy="72008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050" dirty="0" smtClean="0">
                <a:solidFill>
                  <a:schemeClr val="accent6">
                    <a:lumMod val="25000"/>
                  </a:schemeClr>
                </a:solidFill>
              </a:rPr>
              <a:t>Learning and Growth Perspective</a:t>
            </a:r>
            <a:endParaRPr lang="en-GB" sz="1050" dirty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899592" y="3717032"/>
            <a:ext cx="1800200" cy="1800200"/>
          </a:xfrm>
          <a:prstGeom prst="roundRect">
            <a:avLst>
              <a:gd name="adj" fmla="val 4191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900" i="1" dirty="0" smtClean="0">
                <a:solidFill>
                  <a:schemeClr val="tx1"/>
                </a:solidFill>
              </a:rPr>
              <a:t>Theme one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843808" y="3717032"/>
            <a:ext cx="1800200" cy="1800200"/>
          </a:xfrm>
          <a:prstGeom prst="roundRect">
            <a:avLst>
              <a:gd name="adj" fmla="val 4191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900" i="1" dirty="0" smtClean="0">
                <a:solidFill>
                  <a:schemeClr val="tx1"/>
                </a:solidFill>
              </a:rPr>
              <a:t>Theme Two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788024" y="3717032"/>
            <a:ext cx="3456384" cy="1800200"/>
          </a:xfrm>
          <a:prstGeom prst="roundRect">
            <a:avLst>
              <a:gd name="adj" fmla="val 4191"/>
            </a:avLst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en-GB" sz="900" i="1" dirty="0" smtClean="0">
                <a:solidFill>
                  <a:schemeClr val="tx1"/>
                </a:solidFill>
              </a:rPr>
              <a:t>Theme Three</a:t>
            </a:r>
            <a:endParaRPr lang="en-GB" sz="900" i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Focus on Internal Themes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3419872" y="1628800"/>
            <a:ext cx="230425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99592" y="1916832"/>
            <a:ext cx="1944216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00192" y="1916832"/>
            <a:ext cx="1944216" cy="504056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987824" y="2060848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644008" y="2060848"/>
            <a:ext cx="136815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691680" y="2852936"/>
            <a:ext cx="208823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64088" y="2852936"/>
            <a:ext cx="2088232" cy="36004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43608" y="4005064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043608" y="4509120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043608" y="5013176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987824" y="4005064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987824" y="4509120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987824" y="5013176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932040" y="4005064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588224" y="4005064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932040" y="4509120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588224" y="5013176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932040" y="5013176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588224" y="4509120"/>
            <a:ext cx="1512168" cy="432048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899592" y="5949280"/>
            <a:ext cx="230425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419872" y="5949280"/>
            <a:ext cx="230425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940152" y="5949280"/>
            <a:ext cx="2304256" cy="288032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1" name="Bent Arrow 30"/>
          <p:cNvSpPr/>
          <p:nvPr/>
        </p:nvSpPr>
        <p:spPr>
          <a:xfrm>
            <a:off x="1835696" y="1700808"/>
            <a:ext cx="1584176" cy="216024"/>
          </a:xfrm>
          <a:prstGeom prst="bentArrow">
            <a:avLst/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Bent Arrow 35"/>
          <p:cNvSpPr/>
          <p:nvPr/>
        </p:nvSpPr>
        <p:spPr>
          <a:xfrm flipH="1">
            <a:off x="5724128" y="1700808"/>
            <a:ext cx="1944216" cy="216024"/>
          </a:xfrm>
          <a:prstGeom prst="bentArrow">
            <a:avLst/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Bent Arrow 37"/>
          <p:cNvSpPr/>
          <p:nvPr/>
        </p:nvSpPr>
        <p:spPr>
          <a:xfrm>
            <a:off x="1403648" y="2924944"/>
            <a:ext cx="279648" cy="792088"/>
          </a:xfrm>
          <a:prstGeom prst="bentArrow">
            <a:avLst>
              <a:gd name="adj1" fmla="val 19550"/>
              <a:gd name="adj2" fmla="val 25000"/>
              <a:gd name="adj3" fmla="val 25000"/>
              <a:gd name="adj4" fmla="val 4375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048" name="Up Arrow 2047"/>
          <p:cNvSpPr/>
          <p:nvPr/>
        </p:nvSpPr>
        <p:spPr>
          <a:xfrm>
            <a:off x="2278415" y="2418983"/>
            <a:ext cx="125695" cy="432048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Up Arrow 39"/>
          <p:cNvSpPr/>
          <p:nvPr/>
        </p:nvSpPr>
        <p:spPr>
          <a:xfrm>
            <a:off x="3425426" y="2418983"/>
            <a:ext cx="125695" cy="432048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Up Arrow 40"/>
          <p:cNvSpPr/>
          <p:nvPr/>
        </p:nvSpPr>
        <p:spPr>
          <a:xfrm>
            <a:off x="5687363" y="2418983"/>
            <a:ext cx="125695" cy="432048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Up Arrow 41"/>
          <p:cNvSpPr/>
          <p:nvPr/>
        </p:nvSpPr>
        <p:spPr>
          <a:xfrm>
            <a:off x="7591460" y="2427003"/>
            <a:ext cx="125695" cy="1285841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Up Arrow 42"/>
          <p:cNvSpPr/>
          <p:nvPr/>
        </p:nvSpPr>
        <p:spPr>
          <a:xfrm>
            <a:off x="3433447" y="3216476"/>
            <a:ext cx="125695" cy="498274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Up Arrow 43"/>
          <p:cNvSpPr/>
          <p:nvPr/>
        </p:nvSpPr>
        <p:spPr>
          <a:xfrm>
            <a:off x="3810436" y="1921678"/>
            <a:ext cx="125695" cy="133817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Up Arrow 44"/>
          <p:cNvSpPr/>
          <p:nvPr/>
        </p:nvSpPr>
        <p:spPr>
          <a:xfrm>
            <a:off x="4976296" y="1921678"/>
            <a:ext cx="125695" cy="133817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Up Arrow 45"/>
          <p:cNvSpPr/>
          <p:nvPr/>
        </p:nvSpPr>
        <p:spPr>
          <a:xfrm>
            <a:off x="6304984" y="3216476"/>
            <a:ext cx="125695" cy="498274"/>
          </a:xfrm>
          <a:prstGeom prst="upArrow">
            <a:avLst>
              <a:gd name="adj1" fmla="val 44709"/>
              <a:gd name="adj2" fmla="val 50000"/>
            </a:avLst>
          </a:prstGeom>
          <a:solidFill>
            <a:schemeClr val="bg1"/>
          </a:soli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59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Intrafocus">
      <a:dk1>
        <a:sysClr val="windowText" lastClr="000000"/>
      </a:dk1>
      <a:lt1>
        <a:sysClr val="window" lastClr="FFFFFF"/>
      </a:lt1>
      <a:dk2>
        <a:srgbClr val="1F497D"/>
      </a:dk2>
      <a:lt2>
        <a:srgbClr val="ECECEC"/>
      </a:lt2>
      <a:accent1>
        <a:srgbClr val="AD1221"/>
      </a:accent1>
      <a:accent2>
        <a:srgbClr val="0066CC"/>
      </a:accent2>
      <a:accent3>
        <a:srgbClr val="17962F"/>
      </a:accent3>
      <a:accent4>
        <a:srgbClr val="F0AD00"/>
      </a:accent4>
      <a:accent5>
        <a:srgbClr val="7E7E7E"/>
      </a:accent5>
      <a:accent6>
        <a:srgbClr val="D5D5D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7814</TotalTime>
  <Words>1010</Words>
  <Application>Microsoft Office PowerPoint</Application>
  <PresentationFormat>On-screen Show (4:3)</PresentationFormat>
  <Paragraphs>294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Clarity</vt:lpstr>
      <vt:lpstr>PowerPoint Presentation</vt:lpstr>
      <vt:lpstr>The Strategy Map</vt:lpstr>
      <vt:lpstr>The Balanced Scorecard</vt:lpstr>
      <vt:lpstr>Strategy Map – Classic Kaplan/Norton</vt:lpstr>
      <vt:lpstr>Strategy Map - Generic example</vt:lpstr>
      <vt:lpstr>Simple Example with ‘Strategic Themes’</vt:lpstr>
      <vt:lpstr>Public Sector Example</vt:lpstr>
      <vt:lpstr>Simple Empty Template</vt:lpstr>
      <vt:lpstr>Focus on Internal Themes</vt:lpstr>
      <vt:lpstr>Internal Themes + Vision and Mission</vt:lpstr>
      <vt:lpstr>Empty with Vision and Core Values</vt:lpstr>
      <vt:lpstr>Pastel Colours</vt:lpstr>
      <vt:lpstr>Strong Colours</vt:lpstr>
      <vt:lpstr>Alternate with Strategic Themes</vt:lpstr>
      <vt:lpstr>A Less Colourful Version</vt:lpstr>
      <vt:lpstr>A Slightly Different Approach</vt:lpstr>
      <vt:lpstr>A More Radical Approach</vt:lpstr>
      <vt:lpstr>The Quickscore Application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Clive Keyte</dc:creator>
  <cp:lastModifiedBy>Clive Keyte</cp:lastModifiedBy>
  <cp:revision>251</cp:revision>
  <cp:lastPrinted>2012-09-12T09:36:43Z</cp:lastPrinted>
  <dcterms:created xsi:type="dcterms:W3CDTF">2011-08-08T07:14:26Z</dcterms:created>
  <dcterms:modified xsi:type="dcterms:W3CDTF">2014-03-20T09:19:53Z</dcterms:modified>
</cp:coreProperties>
</file>