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335" r:id="rId3"/>
    <p:sldId id="430" r:id="rId4"/>
    <p:sldId id="428" r:id="rId5"/>
    <p:sldId id="432" r:id="rId6"/>
    <p:sldId id="431" r:id="rId7"/>
    <p:sldId id="433" r:id="rId8"/>
    <p:sldId id="434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2929D"/>
    <a:srgbClr val="0070C0"/>
    <a:srgbClr val="9933FF"/>
    <a:srgbClr val="BF9010"/>
    <a:srgbClr val="00923F"/>
    <a:srgbClr val="183884"/>
    <a:srgbClr val="6B7D72"/>
    <a:srgbClr val="09B1E4"/>
    <a:srgbClr val="F2F2F2"/>
    <a:srgbClr val="DCE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55" autoAdjust="0"/>
    <p:restoredTop sz="94602" autoAdjust="0"/>
  </p:normalViewPr>
  <p:slideViewPr>
    <p:cSldViewPr snapToGrid="0">
      <p:cViewPr varScale="1">
        <p:scale>
          <a:sx n="127" d="100"/>
          <a:sy n="127" d="100"/>
        </p:scale>
        <p:origin x="126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104" d="100"/>
          <a:sy n="104" d="100"/>
        </p:scale>
        <p:origin x="3276" y="132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smtClean="0"/>
              <a:t>Harris Hill - Strategy Session 2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BE17D8-6A75-413F-A9CD-3445EAE4A2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0522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smtClean="0"/>
              <a:t>Harris Hill - Strategy Session 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EB6B2-96F2-4896-A17C-28BC79159B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94249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Harris Hill - Strategy Session 2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7EB6B2-96F2-4896-A17C-28BC79159B6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206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817526"/>
            <a:ext cx="4572000" cy="533400"/>
          </a:xfrm>
        </p:spPr>
        <p:txBody>
          <a:bodyPr/>
          <a:lstStyle>
            <a:lvl1pPr marL="0" indent="0" algn="l">
              <a:buNone/>
              <a:defRPr>
                <a:solidFill>
                  <a:srgbClr val="80808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Tuesday, March 31,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19360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80" y="4159450"/>
            <a:ext cx="2015716" cy="3856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88302" y="1115354"/>
            <a:ext cx="798497" cy="5145281"/>
          </a:xfrm>
        </p:spPr>
        <p:txBody>
          <a:bodyPr vert="eaVert" anchor="b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1115354"/>
            <a:ext cx="7235727" cy="5145281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Tuesday, March 31,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329100"/>
            <a:ext cx="5650396" cy="533400"/>
          </a:xfrm>
        </p:spPr>
        <p:txBody>
          <a:bodyPr>
            <a:noAutofit/>
          </a:bodyPr>
          <a:lstStyle>
            <a:lvl1pPr marL="0" indent="0" algn="l">
              <a:buNone/>
              <a:defRPr sz="2800">
                <a:solidFill>
                  <a:srgbClr val="80808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Tuesday, March 31,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19360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9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spcAft>
                <a:spcPts val="0"/>
              </a:spcAft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spcBef>
                <a:spcPts val="1000"/>
              </a:spcBef>
              <a:spcAft>
                <a:spcPts val="0"/>
              </a:spcAft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spcBef>
                <a:spcPts val="1000"/>
              </a:spcBef>
              <a:spcAft>
                <a:spcPts val="0"/>
              </a:spcAft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spcBef>
                <a:spcPts val="1000"/>
              </a:spcBef>
              <a:spcAft>
                <a:spcPts val="0"/>
              </a:spcAft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spcBef>
                <a:spcPts val="1000"/>
              </a:spcBef>
              <a:spcAft>
                <a:spcPts val="0"/>
              </a:spcAft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Tuesday, March 31,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3601"/>
            <a:ext cx="4038600" cy="5198055"/>
          </a:xfrm>
        </p:spPr>
        <p:txBody>
          <a:bodyPr>
            <a:normAutofit/>
          </a:bodyPr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3601"/>
            <a:ext cx="4038600" cy="5198055"/>
          </a:xfrm>
        </p:spPr>
        <p:txBody>
          <a:bodyPr>
            <a:normAutofit/>
          </a:bodyPr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8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Tuesday, March 31,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41402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AD122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99220"/>
            <a:ext cx="3931920" cy="45904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041402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AD122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799220"/>
            <a:ext cx="3931920" cy="45904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Tuesday, March 31,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Tuesday, March 31,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Tuesday, March 31,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8884"/>
            <a:ext cx="2139696" cy="659062"/>
          </a:xfrm>
        </p:spPr>
        <p:txBody>
          <a:bodyPr anchor="b">
            <a:noAutofit/>
          </a:bodyPr>
          <a:lstStyle>
            <a:lvl1pPr algn="l">
              <a:defRPr sz="2000" b="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1068882"/>
            <a:ext cx="5715000" cy="530103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852857"/>
            <a:ext cx="2139696" cy="45213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Tuesday, March 31,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216" y="1115353"/>
            <a:ext cx="2142680" cy="550137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1115353"/>
            <a:ext cx="5904390" cy="5223303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790402"/>
            <a:ext cx="2139696" cy="458601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Tuesday, March 31,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137949"/>
            <a:ext cx="6347047" cy="660099"/>
          </a:xfrm>
          <a:prstGeom prst="rect">
            <a:avLst/>
          </a:prstGeom>
        </p:spPr>
        <p:txBody>
          <a:bodyPr vert="horz" lIns="91440" tIns="0" rIns="91440" bIns="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72782"/>
            <a:ext cx="8229600" cy="5304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49527"/>
            <a:ext cx="9144000" cy="216000"/>
          </a:xfrm>
          <a:prstGeom prst="rect">
            <a:avLst/>
          </a:prstGeom>
          <a:solidFill>
            <a:srgbClr val="EE1C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649527"/>
            <a:ext cx="2895600" cy="200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pPr/>
              <a:t>Tuesday, March 31,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6649527"/>
            <a:ext cx="4114800" cy="200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6649527"/>
            <a:ext cx="1066800" cy="200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947022"/>
            <a:ext cx="9144000" cy="0"/>
          </a:xfrm>
          <a:prstGeom prst="line">
            <a:avLst/>
          </a:prstGeom>
          <a:ln w="19050">
            <a:solidFill>
              <a:srgbClr val="EE1C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276" y="296652"/>
            <a:ext cx="1547664" cy="2961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72" r:id="rId2"/>
    <p:sldLayoutId id="2147483962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1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spc="-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5800" y="4817526"/>
            <a:ext cx="7054552" cy="699706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Segoe UI" panose="020B0502040204020203" pitchFamily="34" charset="0"/>
                <a:cs typeface="Segoe UI" panose="020B0502040204020203" pitchFamily="34" charset="0"/>
              </a:rPr>
              <a:t>Cascading Strategic Objectives</a:t>
            </a:r>
          </a:p>
        </p:txBody>
      </p:sp>
    </p:spTree>
    <p:extLst>
      <p:ext uri="{BB962C8B-B14F-4D97-AF65-F5344CB8AC3E}">
        <p14:creationId xmlns:p14="http://schemas.microsoft.com/office/powerpoint/2010/main" val="215518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758511"/>
              </p:ext>
            </p:extLst>
          </p:nvPr>
        </p:nvGraphicFramePr>
        <p:xfrm>
          <a:off x="480323" y="2828863"/>
          <a:ext cx="8232136" cy="36656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7721"/>
                <a:gridCol w="1116124"/>
                <a:gridCol w="1080120"/>
                <a:gridCol w="1548171"/>
              </a:tblGrid>
              <a:tr h="695761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Financial</a:t>
                      </a:r>
                      <a:endParaRPr lang="en-GB" sz="900" dirty="0">
                        <a:solidFill>
                          <a:srgbClr val="0070C0"/>
                        </a:solidFill>
                      </a:endParaRP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Net Profit</a:t>
                      </a: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Operating Costs</a:t>
                      </a: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Revenue in target</a:t>
                      </a:r>
                      <a:r>
                        <a:rPr lang="en-GB" sz="800" b="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markets</a:t>
                      </a:r>
                      <a:endParaRPr lang="en-GB" sz="800" b="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↑ 5% per year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↓ 3% per year</a:t>
                      </a:r>
                    </a:p>
                    <a:p>
                      <a:pPr marL="72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↑ 12% per year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Implement new financial accounting system </a:t>
                      </a: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Simplify </a:t>
                      </a: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billing operations</a:t>
                      </a: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Customer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% Market Share Index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% Customer</a:t>
                      </a:r>
                      <a:r>
                        <a:rPr lang="en-GB" sz="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Satisfaction </a:t>
                      </a:r>
                      <a:r>
                        <a:rPr lang="en-GB" sz="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Index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↑ 3% per year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72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↑ 5% increase in index next period then </a:t>
                      </a: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stabilize</a:t>
                      </a:r>
                      <a:endParaRPr lang="en-GB" sz="8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Competitive </a:t>
                      </a: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end user requirements market </a:t>
                      </a: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studies for new </a:t>
                      </a: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UK regions</a:t>
                      </a:r>
                      <a:endParaRPr lang="en-GB" sz="8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“Improve</a:t>
                      </a:r>
                      <a:r>
                        <a:rPr lang="en-GB" sz="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the Offering” two year programme</a:t>
                      </a: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Internal</a:t>
                      </a:r>
                      <a:b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Processes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New products as % of sales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Brand</a:t>
                      </a:r>
                      <a:r>
                        <a:rPr lang="en-GB" sz="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awareness score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End User experience score</a:t>
                      </a:r>
                      <a:endParaRPr lang="en-GB" sz="800" b="0" kern="1200" baseline="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12% this year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GB" sz="8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2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↑ 5% per year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72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&gt; 90%</a:t>
                      </a:r>
                      <a:r>
                        <a:rPr lang="en-GB" sz="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every reporting period</a:t>
                      </a:r>
                      <a:endParaRPr lang="en-GB" sz="8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GB" sz="8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Create</a:t>
                      </a:r>
                      <a:r>
                        <a:rPr lang="en-GB" sz="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improved </a:t>
                      </a:r>
                      <a:r>
                        <a:rPr lang="en-GB" sz="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offering selection process</a:t>
                      </a:r>
                      <a:endParaRPr lang="en-GB" sz="800" b="0" kern="1200" baseline="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Hook into ‘Improve the Offering’ programme</a:t>
                      </a:r>
                      <a:endParaRPr lang="en-GB" sz="800" b="0" kern="1200" baseline="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Training programme for new </a:t>
                      </a:r>
                      <a:r>
                        <a:rPr lang="en-GB" sz="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offerings and user interface</a:t>
                      </a:r>
                      <a:endParaRPr lang="en-GB" sz="800" b="0" kern="1200" baseline="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Organizational</a:t>
                      </a:r>
                      <a:b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Capacity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Employee development plans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Technology</a:t>
                      </a:r>
                      <a:r>
                        <a:rPr lang="en-GB" sz="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training index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Network Efficiency Index</a:t>
                      </a:r>
                      <a:endParaRPr lang="en-GB" sz="8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95% in place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GB" sz="8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90% efficient</a:t>
                      </a:r>
                      <a:endParaRPr lang="en-GB" sz="8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GB" sz="8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99.99% Uptime</a:t>
                      </a: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Product and marketing training programme</a:t>
                      </a: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 year ‘Renew the Network’ staged</a:t>
                      </a:r>
                      <a:r>
                        <a:rPr lang="en-GB" sz="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plan and roll-out</a:t>
                      </a:r>
                      <a:endParaRPr lang="en-GB" sz="8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Technology improvement</a:t>
                      </a:r>
                      <a:r>
                        <a:rPr lang="en-GB" sz="800" b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programme</a:t>
                      </a:r>
                      <a:endParaRPr lang="en-GB" sz="800" b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GB" sz="8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9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Customer Focus    -    Integrity  </a:t>
                      </a:r>
                      <a:r>
                        <a:rPr lang="en-GB" sz="900" b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 -    Quality    -    </a:t>
                      </a:r>
                      <a:r>
                        <a:rPr lang="en-GB" sz="900" b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Helpful    </a:t>
                      </a:r>
                      <a:r>
                        <a:rPr lang="en-GB" sz="900" b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    Community    -    </a:t>
                      </a:r>
                      <a:r>
                        <a:rPr lang="en-GB" sz="900" b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Efficient</a:t>
                      </a:r>
                      <a:endParaRPr lang="en-GB" sz="9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Sample Integrated Strategy Map</a:t>
            </a:r>
            <a:endParaRPr lang="en-GB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208570"/>
              </p:ext>
            </p:extLst>
          </p:nvPr>
        </p:nvGraphicFramePr>
        <p:xfrm>
          <a:off x="1295637" y="1133487"/>
          <a:ext cx="7416824" cy="130434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84275"/>
                <a:gridCol w="2412268"/>
                <a:gridCol w="2520281"/>
              </a:tblGrid>
              <a:tr h="248123"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solidFill>
                            <a:schemeClr val="tx1"/>
                          </a:solidFill>
                        </a:rPr>
                        <a:t>The number one mobile communications supplier of choice in the United Kingdom</a:t>
                      </a:r>
                      <a:endParaRPr lang="en-GB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123"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We</a:t>
                      </a:r>
                      <a:r>
                        <a:rPr lang="en-GB" sz="1000" baseline="0" dirty="0" smtClean="0"/>
                        <a:t> provide the best value for money mobile phone services in the United Kingdom with the greatest reach</a:t>
                      </a:r>
                      <a:endParaRPr lang="en-GB" sz="100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90">
                <a:tc>
                  <a:txBody>
                    <a:bodyPr/>
                    <a:lstStyle/>
                    <a:p>
                      <a:pPr algn="ctr"/>
                      <a:r>
                        <a:rPr lang="en-GB" sz="1000" b="1" i="1" dirty="0" smtClean="0">
                          <a:solidFill>
                            <a:schemeClr val="tx1"/>
                          </a:solidFill>
                        </a:rPr>
                        <a:t>Business growth</a:t>
                      </a:r>
                      <a:endParaRPr lang="en-GB" sz="1000" b="1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i="1" dirty="0" smtClean="0">
                          <a:solidFill>
                            <a:schemeClr val="tx1"/>
                          </a:solidFill>
                        </a:rPr>
                        <a:t>Customer Intimacy</a:t>
                      </a:r>
                      <a:endParaRPr lang="en-GB" sz="1000" b="1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i="1" dirty="0" smtClean="0">
                          <a:solidFill>
                            <a:schemeClr val="tx1"/>
                          </a:solidFill>
                        </a:rPr>
                        <a:t>Operational Effectiveness</a:t>
                      </a:r>
                      <a:endParaRPr lang="en-GB" sz="1000" b="1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3507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Value</a:t>
                      </a:r>
                      <a:r>
                        <a:rPr lang="en-GB" sz="900" baseline="0" dirty="0" smtClean="0"/>
                        <a:t> </a:t>
                      </a:r>
                      <a:r>
                        <a:rPr lang="en-GB" sz="900" baseline="0" dirty="0" smtClean="0"/>
                        <a:t>prices </a:t>
                      </a:r>
                      <a:r>
                        <a:rPr lang="en-GB" sz="900" baseline="0" dirty="0" smtClean="0"/>
                        <a:t>that keep existing and attract </a:t>
                      </a:r>
                      <a:r>
                        <a:rPr lang="en-GB" sz="900" baseline="0" dirty="0" smtClean="0"/>
                        <a:t>new </a:t>
                      </a:r>
                      <a:r>
                        <a:rPr lang="en-GB" sz="900" baseline="0" dirty="0" smtClean="0"/>
                        <a:t>customers</a:t>
                      </a:r>
                      <a:r>
                        <a:rPr lang="en-GB" sz="900" baseline="0" dirty="0" smtClean="0"/>
                        <a:t>, </a:t>
                      </a:r>
                      <a:r>
                        <a:rPr lang="en-GB" sz="900" baseline="0" dirty="0" smtClean="0"/>
                        <a:t>in </a:t>
                      </a:r>
                      <a:r>
                        <a:rPr lang="en-GB" sz="900" baseline="0" dirty="0" smtClean="0"/>
                        <a:t>all </a:t>
                      </a:r>
                      <a:r>
                        <a:rPr lang="en-GB" sz="900" baseline="0" dirty="0" smtClean="0"/>
                        <a:t>of the UK regions</a:t>
                      </a:r>
                      <a:endParaRPr lang="en-GB" sz="900" dirty="0"/>
                    </a:p>
                  </a:txBody>
                  <a:tcPr marL="144000" marR="90000" marT="46800" marB="46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Clarity in</a:t>
                      </a:r>
                      <a:r>
                        <a:rPr lang="en-GB" sz="900" baseline="0" dirty="0" smtClean="0"/>
                        <a:t> offering that surpasses anything in the market today, best user interface</a:t>
                      </a:r>
                      <a:endParaRPr lang="en-GB" sz="900" dirty="0"/>
                    </a:p>
                  </a:txBody>
                  <a:tcPr marL="144000" marR="90000" marT="46800" marB="46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/>
                        <a:t>Productivity</a:t>
                      </a:r>
                      <a:r>
                        <a:rPr lang="en-GB" sz="900" baseline="0" dirty="0" smtClean="0"/>
                        <a:t> gains through use of new technology driving lower operational cost</a:t>
                      </a:r>
                      <a:endParaRPr lang="en-GB" sz="900" dirty="0" smtClean="0"/>
                    </a:p>
                  </a:txBody>
                  <a:tcPr marL="144000" marR="90000" marT="46800" marB="46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467544" y="1133487"/>
            <a:ext cx="900100" cy="252028"/>
          </a:xfrm>
          <a:prstGeom prst="roundRect">
            <a:avLst>
              <a:gd name="adj" fmla="val 35071"/>
            </a:avLst>
          </a:prstGeom>
          <a:solidFill>
            <a:srgbClr val="0070C0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Vision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67544" y="1385515"/>
            <a:ext cx="900100" cy="252028"/>
          </a:xfrm>
          <a:prstGeom prst="roundRect">
            <a:avLst>
              <a:gd name="adj" fmla="val 35071"/>
            </a:avLst>
          </a:prstGeom>
          <a:solidFill>
            <a:srgbClr val="0070C0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Mission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67544" y="1637542"/>
            <a:ext cx="900100" cy="368239"/>
          </a:xfrm>
          <a:prstGeom prst="roundRect">
            <a:avLst>
              <a:gd name="adj" fmla="val 22476"/>
            </a:avLst>
          </a:prstGeom>
          <a:solidFill>
            <a:srgbClr val="0070C0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Strategic Themes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67544" y="2005781"/>
            <a:ext cx="900100" cy="432049"/>
          </a:xfrm>
          <a:prstGeom prst="roundRect">
            <a:avLst>
              <a:gd name="adj" fmla="val 22476"/>
            </a:avLst>
          </a:prstGeom>
          <a:solidFill>
            <a:srgbClr val="0070C0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Strategic Results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7544" y="2624524"/>
            <a:ext cx="4500500" cy="252028"/>
          </a:xfrm>
          <a:prstGeom prst="roundRect">
            <a:avLst>
              <a:gd name="adj" fmla="val 35071"/>
            </a:avLst>
          </a:prstGeom>
          <a:solidFill>
            <a:srgbClr val="0070C0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Strategic Objectives and Strategy Map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968044" y="2620618"/>
            <a:ext cx="1116124" cy="252028"/>
          </a:xfrm>
          <a:prstGeom prst="roundRect">
            <a:avLst>
              <a:gd name="adj" fmla="val 35071"/>
            </a:avLst>
          </a:prstGeom>
          <a:solidFill>
            <a:srgbClr val="0070C0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Measures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084168" y="2620618"/>
            <a:ext cx="1080120" cy="252028"/>
          </a:xfrm>
          <a:prstGeom prst="roundRect">
            <a:avLst>
              <a:gd name="adj" fmla="val 35071"/>
            </a:avLst>
          </a:prstGeom>
          <a:solidFill>
            <a:srgbClr val="0070C0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Targets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164288" y="2620618"/>
            <a:ext cx="1548172" cy="252028"/>
          </a:xfrm>
          <a:prstGeom prst="roundRect">
            <a:avLst>
              <a:gd name="adj" fmla="val 35071"/>
            </a:avLst>
          </a:prstGeom>
          <a:solidFill>
            <a:srgbClr val="0070C0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Initiatives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715305" y="2952490"/>
            <a:ext cx="720080" cy="50405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/>
              <a:t>Increase Revenue</a:t>
            </a:r>
            <a:endParaRPr lang="en-GB" sz="700" b="1" dirty="0"/>
          </a:p>
        </p:txBody>
      </p:sp>
      <p:sp>
        <p:nvSpPr>
          <p:cNvPr id="22" name="Oval 21"/>
          <p:cNvSpPr/>
          <p:nvPr/>
        </p:nvSpPr>
        <p:spPr>
          <a:xfrm>
            <a:off x="1907705" y="3687164"/>
            <a:ext cx="720080" cy="50405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/>
              <a:t>Improve Clarity of Offering</a:t>
            </a:r>
            <a:endParaRPr lang="en-GB" sz="700" b="1" dirty="0"/>
          </a:p>
        </p:txBody>
      </p:sp>
      <p:sp>
        <p:nvSpPr>
          <p:cNvPr id="23" name="Oval 22"/>
          <p:cNvSpPr/>
          <p:nvPr/>
        </p:nvSpPr>
        <p:spPr>
          <a:xfrm>
            <a:off x="3560318" y="5519964"/>
            <a:ext cx="720080" cy="50405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/>
              <a:t>Improve </a:t>
            </a:r>
            <a:r>
              <a:rPr lang="en-GB" sz="700" b="1" dirty="0" smtClean="0"/>
              <a:t>Technology</a:t>
            </a:r>
            <a:endParaRPr lang="en-GB" sz="700" b="1" dirty="0"/>
          </a:p>
        </p:txBody>
      </p:sp>
      <p:sp>
        <p:nvSpPr>
          <p:cNvPr id="25" name="Oval 24"/>
          <p:cNvSpPr/>
          <p:nvPr/>
        </p:nvSpPr>
        <p:spPr>
          <a:xfrm>
            <a:off x="2739226" y="2910623"/>
            <a:ext cx="736729" cy="50405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/>
              <a:t>Increase Profitability</a:t>
            </a:r>
            <a:endParaRPr lang="en-GB" sz="700" b="1" dirty="0"/>
          </a:p>
        </p:txBody>
      </p:sp>
      <p:sp>
        <p:nvSpPr>
          <p:cNvPr id="26" name="Oval 25"/>
          <p:cNvSpPr/>
          <p:nvPr/>
        </p:nvSpPr>
        <p:spPr>
          <a:xfrm>
            <a:off x="3785989" y="2956755"/>
            <a:ext cx="720080" cy="50405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/>
              <a:t>Decrease Operating </a:t>
            </a:r>
            <a:r>
              <a:rPr lang="en-GB" sz="700" b="1" dirty="0" smtClean="0"/>
              <a:t>Costs</a:t>
            </a:r>
            <a:endParaRPr lang="en-GB" sz="700" b="1" dirty="0"/>
          </a:p>
        </p:txBody>
      </p:sp>
      <p:sp>
        <p:nvSpPr>
          <p:cNvPr id="28" name="Oval 27"/>
          <p:cNvSpPr/>
          <p:nvPr/>
        </p:nvSpPr>
        <p:spPr>
          <a:xfrm>
            <a:off x="3652892" y="3686811"/>
            <a:ext cx="738082" cy="50405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/>
              <a:t>Improve </a:t>
            </a:r>
            <a:r>
              <a:rPr lang="en-GB" sz="700" b="1" dirty="0" smtClean="0"/>
              <a:t>End User Experience</a:t>
            </a:r>
            <a:endParaRPr lang="en-GB" sz="700" b="1" dirty="0"/>
          </a:p>
        </p:txBody>
      </p:sp>
      <p:sp>
        <p:nvSpPr>
          <p:cNvPr id="40" name="Oval 39"/>
          <p:cNvSpPr/>
          <p:nvPr/>
        </p:nvSpPr>
        <p:spPr>
          <a:xfrm>
            <a:off x="3694388" y="4595792"/>
            <a:ext cx="717521" cy="50405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/>
              <a:t>Improve </a:t>
            </a:r>
            <a:r>
              <a:rPr lang="en-GB" sz="700" b="1" dirty="0" smtClean="0"/>
              <a:t>Ease of Use for </a:t>
            </a:r>
            <a:r>
              <a:rPr lang="en-GB" sz="700" b="1" dirty="0"/>
              <a:t>E</a:t>
            </a:r>
            <a:r>
              <a:rPr lang="en-GB" sz="700" b="1" dirty="0" smtClean="0"/>
              <a:t>nd Users</a:t>
            </a:r>
            <a:endParaRPr lang="en-GB" sz="700" b="1" dirty="0"/>
          </a:p>
        </p:txBody>
      </p:sp>
      <p:sp>
        <p:nvSpPr>
          <p:cNvPr id="59" name="Oval 58"/>
          <p:cNvSpPr/>
          <p:nvPr/>
        </p:nvSpPr>
        <p:spPr>
          <a:xfrm>
            <a:off x="2770452" y="4595792"/>
            <a:ext cx="717521" cy="50405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/>
              <a:t>Improve </a:t>
            </a:r>
            <a:r>
              <a:rPr lang="en-GB" sz="700" b="1" dirty="0" smtClean="0"/>
              <a:t>Integrated Service</a:t>
            </a:r>
            <a:endParaRPr lang="en-GB" sz="700" b="1" dirty="0"/>
          </a:p>
        </p:txBody>
      </p:sp>
      <p:sp>
        <p:nvSpPr>
          <p:cNvPr id="71" name="Oval 70"/>
          <p:cNvSpPr/>
          <p:nvPr/>
        </p:nvSpPr>
        <p:spPr>
          <a:xfrm>
            <a:off x="2725023" y="5519964"/>
            <a:ext cx="720080" cy="50405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/>
              <a:t>Improve </a:t>
            </a:r>
            <a:r>
              <a:rPr lang="en-GB" sz="700" b="1" dirty="0" smtClean="0"/>
              <a:t>Telecoms Network</a:t>
            </a:r>
            <a:endParaRPr lang="en-GB" sz="700" b="1" dirty="0"/>
          </a:p>
        </p:txBody>
      </p:sp>
      <p:sp>
        <p:nvSpPr>
          <p:cNvPr id="72" name="Oval 71"/>
          <p:cNvSpPr/>
          <p:nvPr/>
        </p:nvSpPr>
        <p:spPr>
          <a:xfrm>
            <a:off x="1889728" y="5519964"/>
            <a:ext cx="720080" cy="50405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/>
              <a:t>Improve Knowledge and Skills</a:t>
            </a:r>
            <a:endParaRPr lang="en-GB" sz="700" b="1" dirty="0"/>
          </a:p>
        </p:txBody>
      </p:sp>
      <p:sp>
        <p:nvSpPr>
          <p:cNvPr id="78" name="Oval 77"/>
          <p:cNvSpPr/>
          <p:nvPr/>
        </p:nvSpPr>
        <p:spPr>
          <a:xfrm>
            <a:off x="1889728" y="4595792"/>
            <a:ext cx="717521" cy="50405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/>
              <a:t>Improve </a:t>
            </a:r>
            <a:r>
              <a:rPr lang="en-GB" sz="700" b="1" dirty="0" smtClean="0"/>
              <a:t>Offering Selection</a:t>
            </a:r>
            <a:endParaRPr lang="en-GB" sz="700" b="1" dirty="0"/>
          </a:p>
        </p:txBody>
      </p:sp>
      <p:sp>
        <p:nvSpPr>
          <p:cNvPr id="42" name="Oval 41"/>
          <p:cNvSpPr/>
          <p:nvPr/>
        </p:nvSpPr>
        <p:spPr>
          <a:xfrm>
            <a:off x="2767893" y="3673526"/>
            <a:ext cx="720080" cy="50405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 smtClean="0"/>
              <a:t>Improve Market Perception</a:t>
            </a:r>
            <a:endParaRPr lang="en-GB" sz="700" b="1" dirty="0"/>
          </a:p>
        </p:txBody>
      </p:sp>
      <p:sp>
        <p:nvSpPr>
          <p:cNvPr id="43" name="Rectangle 42"/>
          <p:cNvSpPr/>
          <p:nvPr/>
        </p:nvSpPr>
        <p:spPr>
          <a:xfrm>
            <a:off x="1833531" y="5440680"/>
            <a:ext cx="2555126" cy="681646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44" name="Up Arrow 43"/>
          <p:cNvSpPr/>
          <p:nvPr/>
        </p:nvSpPr>
        <p:spPr>
          <a:xfrm>
            <a:off x="2813323" y="5228908"/>
            <a:ext cx="631780" cy="210301"/>
          </a:xfrm>
          <a:prstGeom prst="upArrow">
            <a:avLst>
              <a:gd name="adj1" fmla="val 75687"/>
              <a:gd name="adj2" fmla="val 50000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5" name="Curved Connector 44"/>
          <p:cNvCxnSpPr>
            <a:stCxn id="78" idx="0"/>
            <a:endCxn id="22" idx="4"/>
          </p:cNvCxnSpPr>
          <p:nvPr/>
        </p:nvCxnSpPr>
        <p:spPr>
          <a:xfrm rot="5400000" flipH="1" flipV="1">
            <a:off x="2055831" y="4383878"/>
            <a:ext cx="404572" cy="19256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stCxn id="59" idx="0"/>
            <a:endCxn id="42" idx="4"/>
          </p:cNvCxnSpPr>
          <p:nvPr/>
        </p:nvCxnSpPr>
        <p:spPr>
          <a:xfrm rot="16200000" flipV="1">
            <a:off x="2919468" y="4386047"/>
            <a:ext cx="418210" cy="1280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urved Connector 46"/>
          <p:cNvCxnSpPr>
            <a:stCxn id="59" idx="0"/>
            <a:endCxn id="22" idx="4"/>
          </p:cNvCxnSpPr>
          <p:nvPr/>
        </p:nvCxnSpPr>
        <p:spPr>
          <a:xfrm rot="16200000" flipV="1">
            <a:off x="2496193" y="3962772"/>
            <a:ext cx="404572" cy="861468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stCxn id="59" idx="0"/>
            <a:endCxn id="28" idx="4"/>
          </p:cNvCxnSpPr>
          <p:nvPr/>
        </p:nvCxnSpPr>
        <p:spPr>
          <a:xfrm rot="5400000" flipH="1" flipV="1">
            <a:off x="3373111" y="3946970"/>
            <a:ext cx="404925" cy="892720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urved Connector 49"/>
          <p:cNvCxnSpPr>
            <a:stCxn id="26" idx="2"/>
            <a:endCxn id="25" idx="6"/>
          </p:cNvCxnSpPr>
          <p:nvPr/>
        </p:nvCxnSpPr>
        <p:spPr>
          <a:xfrm rot="10800000">
            <a:off x="3475955" y="3162651"/>
            <a:ext cx="310034" cy="46132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urved Connector 56"/>
          <p:cNvCxnSpPr>
            <a:stCxn id="22" idx="0"/>
            <a:endCxn id="21" idx="4"/>
          </p:cNvCxnSpPr>
          <p:nvPr/>
        </p:nvCxnSpPr>
        <p:spPr>
          <a:xfrm rot="16200000" flipV="1">
            <a:off x="2056236" y="3475655"/>
            <a:ext cx="230618" cy="192400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stCxn id="42" idx="0"/>
            <a:endCxn id="21" idx="5"/>
          </p:cNvCxnSpPr>
          <p:nvPr/>
        </p:nvCxnSpPr>
        <p:spPr>
          <a:xfrm rot="16200000" flipV="1">
            <a:off x="2583535" y="3129127"/>
            <a:ext cx="290797" cy="798001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urved Connector 61"/>
          <p:cNvCxnSpPr>
            <a:stCxn id="28" idx="0"/>
            <a:endCxn id="26" idx="4"/>
          </p:cNvCxnSpPr>
          <p:nvPr/>
        </p:nvCxnSpPr>
        <p:spPr>
          <a:xfrm rot="5400000" flipH="1" flipV="1">
            <a:off x="3970981" y="3511763"/>
            <a:ext cx="226000" cy="124096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urved Connector 69"/>
          <p:cNvCxnSpPr>
            <a:stCxn id="21" idx="6"/>
            <a:endCxn id="25" idx="2"/>
          </p:cNvCxnSpPr>
          <p:nvPr/>
        </p:nvCxnSpPr>
        <p:spPr>
          <a:xfrm flipV="1">
            <a:off x="2435385" y="3162651"/>
            <a:ext cx="303841" cy="41867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urved Connector 79"/>
          <p:cNvCxnSpPr>
            <a:stCxn id="40" idx="0"/>
            <a:endCxn id="28" idx="4"/>
          </p:cNvCxnSpPr>
          <p:nvPr/>
        </p:nvCxnSpPr>
        <p:spPr>
          <a:xfrm rot="16200000" flipV="1">
            <a:off x="3835079" y="4377722"/>
            <a:ext cx="404925" cy="31216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636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142783" y="1707350"/>
          <a:ext cx="6683677" cy="4230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83677"/>
              </a:tblGrid>
              <a:tr h="940626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Financial</a:t>
                      </a:r>
                      <a:endParaRPr lang="en-GB" sz="900" dirty="0">
                        <a:solidFill>
                          <a:srgbClr val="0070C0"/>
                        </a:solidFill>
                      </a:endParaRP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307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Customer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525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Internal</a:t>
                      </a:r>
                      <a:r>
                        <a:rPr lang="en-GB" sz="900" b="1" kern="120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GB" sz="900" b="1" kern="120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Processes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066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Organizational</a:t>
                      </a:r>
                      <a:r>
                        <a:rPr lang="en-GB" sz="900" b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1" kern="1200" baseline="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GB" sz="900" b="1" kern="1200" baseline="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Capacity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8" name="Rectangle 67"/>
          <p:cNvSpPr/>
          <p:nvPr/>
        </p:nvSpPr>
        <p:spPr>
          <a:xfrm>
            <a:off x="3048000" y="4912414"/>
            <a:ext cx="3794760" cy="843278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24" name="Rounded Rectangle 23"/>
          <p:cNvSpPr/>
          <p:nvPr/>
        </p:nvSpPr>
        <p:spPr>
          <a:xfrm>
            <a:off x="1126042" y="1100580"/>
            <a:ext cx="6700417" cy="252028"/>
          </a:xfrm>
          <a:prstGeom prst="roundRect">
            <a:avLst>
              <a:gd name="adj" fmla="val 15230"/>
            </a:avLst>
          </a:prstGeom>
          <a:solidFill>
            <a:srgbClr val="0070C0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bg1"/>
                </a:solidFill>
              </a:rPr>
              <a:t>The number </a:t>
            </a:r>
            <a:r>
              <a:rPr lang="en-GB" sz="1050" dirty="0" smtClean="0">
                <a:solidFill>
                  <a:schemeClr val="bg1"/>
                </a:solidFill>
              </a:rPr>
              <a:t>one </a:t>
            </a:r>
            <a:r>
              <a:rPr lang="en-GB" sz="1050" dirty="0" smtClean="0">
                <a:solidFill>
                  <a:schemeClr val="bg1"/>
                </a:solidFill>
              </a:rPr>
              <a:t>mobile </a:t>
            </a:r>
            <a:r>
              <a:rPr lang="en-GB" sz="1050" dirty="0" smtClean="0">
                <a:solidFill>
                  <a:schemeClr val="bg1"/>
                </a:solidFill>
              </a:rPr>
              <a:t>communications supplier of choice in the United Kingdom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3213944" y="1915558"/>
            <a:ext cx="90264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Increase Revenue Per User</a:t>
            </a:r>
            <a:endParaRPr lang="en-GB" sz="900" b="1" dirty="0"/>
          </a:p>
        </p:txBody>
      </p:sp>
      <p:sp>
        <p:nvSpPr>
          <p:cNvPr id="31" name="Oval 30"/>
          <p:cNvSpPr/>
          <p:nvPr/>
        </p:nvSpPr>
        <p:spPr>
          <a:xfrm>
            <a:off x="4388259" y="4998612"/>
            <a:ext cx="1027761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our </a:t>
            </a:r>
            <a:r>
              <a:rPr lang="en-GB" sz="900" b="1" dirty="0" smtClean="0"/>
              <a:t>Telecoms </a:t>
            </a:r>
            <a:r>
              <a:rPr lang="en-GB" sz="900" b="1" dirty="0" smtClean="0"/>
              <a:t>Network</a:t>
            </a:r>
            <a:endParaRPr lang="en-GB" sz="900" b="1" dirty="0"/>
          </a:p>
        </p:txBody>
      </p:sp>
      <p:sp>
        <p:nvSpPr>
          <p:cNvPr id="32" name="Oval 31"/>
          <p:cNvSpPr/>
          <p:nvPr/>
        </p:nvSpPr>
        <p:spPr>
          <a:xfrm>
            <a:off x="4428343" y="1755356"/>
            <a:ext cx="92351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Increase Profit</a:t>
            </a:r>
            <a:endParaRPr lang="en-GB" sz="900" b="1" dirty="0"/>
          </a:p>
        </p:txBody>
      </p:sp>
      <p:sp>
        <p:nvSpPr>
          <p:cNvPr id="33" name="Oval 32"/>
          <p:cNvSpPr/>
          <p:nvPr/>
        </p:nvSpPr>
        <p:spPr>
          <a:xfrm>
            <a:off x="5662696" y="1921049"/>
            <a:ext cx="90264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Decrease Operating Costs</a:t>
            </a:r>
            <a:endParaRPr lang="en-GB" sz="900" b="1" dirty="0"/>
          </a:p>
        </p:txBody>
      </p:sp>
      <p:sp>
        <p:nvSpPr>
          <p:cNvPr id="34" name="Oval 33"/>
          <p:cNvSpPr/>
          <p:nvPr/>
        </p:nvSpPr>
        <p:spPr>
          <a:xfrm>
            <a:off x="3398910" y="2823833"/>
            <a:ext cx="925209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Clarity of Offering</a:t>
            </a:r>
            <a:endParaRPr lang="en-GB" sz="900" b="1" dirty="0"/>
          </a:p>
        </p:txBody>
      </p:sp>
      <p:sp>
        <p:nvSpPr>
          <p:cNvPr id="35" name="Oval 34"/>
          <p:cNvSpPr/>
          <p:nvPr/>
        </p:nvSpPr>
        <p:spPr>
          <a:xfrm>
            <a:off x="4452421" y="3867179"/>
            <a:ext cx="899435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Integrated Services</a:t>
            </a:r>
            <a:endParaRPr lang="en-GB" sz="900" b="1" dirty="0"/>
          </a:p>
        </p:txBody>
      </p:sp>
      <p:sp>
        <p:nvSpPr>
          <p:cNvPr id="36" name="Oval 35"/>
          <p:cNvSpPr/>
          <p:nvPr/>
        </p:nvSpPr>
        <p:spPr>
          <a:xfrm>
            <a:off x="5664299" y="3884308"/>
            <a:ext cx="899435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Ease of </a:t>
            </a:r>
            <a:r>
              <a:rPr lang="en-GB" sz="900" b="1" dirty="0"/>
              <a:t>u</a:t>
            </a:r>
            <a:r>
              <a:rPr lang="en-GB" sz="900" b="1" dirty="0" smtClean="0"/>
              <a:t>se </a:t>
            </a:r>
            <a:r>
              <a:rPr lang="en-GB" sz="900" b="1" dirty="0" smtClean="0"/>
              <a:t>for End Users</a:t>
            </a:r>
            <a:endParaRPr lang="en-GB" sz="900" b="1" dirty="0"/>
          </a:p>
        </p:txBody>
      </p:sp>
      <p:sp>
        <p:nvSpPr>
          <p:cNvPr id="37" name="Oval 36"/>
          <p:cNvSpPr/>
          <p:nvPr/>
        </p:nvSpPr>
        <p:spPr>
          <a:xfrm>
            <a:off x="3220130" y="4998612"/>
            <a:ext cx="99524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Knowledge and Skills</a:t>
            </a:r>
            <a:endParaRPr lang="en-GB" sz="900" b="1" dirty="0"/>
          </a:p>
        </p:txBody>
      </p:sp>
      <p:sp>
        <p:nvSpPr>
          <p:cNvPr id="39" name="Oval 38"/>
          <p:cNvSpPr/>
          <p:nvPr/>
        </p:nvSpPr>
        <p:spPr>
          <a:xfrm>
            <a:off x="3240543" y="3885609"/>
            <a:ext cx="899435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Offering Selection</a:t>
            </a:r>
            <a:endParaRPr lang="en-GB" sz="900" b="1" dirty="0"/>
          </a:p>
        </p:txBody>
      </p:sp>
      <p:cxnSp>
        <p:nvCxnSpPr>
          <p:cNvPr id="66" name="Curved Connector 65"/>
          <p:cNvCxnSpPr>
            <a:stCxn id="36" idx="0"/>
            <a:endCxn id="40" idx="4"/>
          </p:cNvCxnSpPr>
          <p:nvPr/>
        </p:nvCxnSpPr>
        <p:spPr>
          <a:xfrm rot="16200000" flipV="1">
            <a:off x="5295362" y="3065652"/>
            <a:ext cx="427499" cy="1209813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urved Connector 69"/>
          <p:cNvCxnSpPr>
            <a:stCxn id="39" idx="0"/>
            <a:endCxn id="34" idx="4"/>
          </p:cNvCxnSpPr>
          <p:nvPr/>
        </p:nvCxnSpPr>
        <p:spPr>
          <a:xfrm rot="5400000" flipH="1" flipV="1">
            <a:off x="3561488" y="3585582"/>
            <a:ext cx="428800" cy="171254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stCxn id="35" idx="0"/>
            <a:endCxn id="40" idx="4"/>
          </p:cNvCxnSpPr>
          <p:nvPr/>
        </p:nvCxnSpPr>
        <p:spPr>
          <a:xfrm rot="5400000" flipH="1" flipV="1">
            <a:off x="4697986" y="3660962"/>
            <a:ext cx="410370" cy="2065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urved Connector 76"/>
          <p:cNvCxnSpPr>
            <a:stCxn id="34" idx="0"/>
            <a:endCxn id="29" idx="4"/>
          </p:cNvCxnSpPr>
          <p:nvPr/>
        </p:nvCxnSpPr>
        <p:spPr>
          <a:xfrm rot="16200000" flipV="1">
            <a:off x="3625742" y="2588059"/>
            <a:ext cx="275299" cy="196249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urved Connector 79"/>
          <p:cNvCxnSpPr>
            <a:stCxn id="47" idx="0"/>
            <a:endCxn id="33" idx="4"/>
          </p:cNvCxnSpPr>
          <p:nvPr/>
        </p:nvCxnSpPr>
        <p:spPr>
          <a:xfrm rot="5400000" flipH="1" flipV="1">
            <a:off x="5886712" y="2594156"/>
            <a:ext cx="267436" cy="187175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urved Connector 82"/>
          <p:cNvCxnSpPr>
            <a:stCxn id="40" idx="0"/>
            <a:endCxn id="29" idx="5"/>
          </p:cNvCxnSpPr>
          <p:nvPr/>
        </p:nvCxnSpPr>
        <p:spPr>
          <a:xfrm rot="16200000" flipV="1">
            <a:off x="4260303" y="2179932"/>
            <a:ext cx="367996" cy="919806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urved Connector 86"/>
          <p:cNvCxnSpPr>
            <a:stCxn id="29" idx="6"/>
            <a:endCxn id="32" idx="2"/>
          </p:cNvCxnSpPr>
          <p:nvPr/>
        </p:nvCxnSpPr>
        <p:spPr>
          <a:xfrm flipV="1">
            <a:off x="4116587" y="2071844"/>
            <a:ext cx="311756" cy="160202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urved Connector 87"/>
          <p:cNvCxnSpPr>
            <a:stCxn id="33" idx="2"/>
            <a:endCxn id="32" idx="6"/>
          </p:cNvCxnSpPr>
          <p:nvPr/>
        </p:nvCxnSpPr>
        <p:spPr>
          <a:xfrm rot="10800000">
            <a:off x="5351856" y="2071845"/>
            <a:ext cx="310840" cy="165693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4441599" y="2823833"/>
            <a:ext cx="925209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Market </a:t>
            </a:r>
            <a:r>
              <a:rPr lang="en-GB" sz="900" b="1" dirty="0" smtClean="0"/>
              <a:t>Perception</a:t>
            </a:r>
            <a:endParaRPr lang="en-GB" sz="900" b="1" dirty="0"/>
          </a:p>
        </p:txBody>
      </p:sp>
      <p:sp>
        <p:nvSpPr>
          <p:cNvPr id="47" name="Oval 46"/>
          <p:cNvSpPr/>
          <p:nvPr/>
        </p:nvSpPr>
        <p:spPr>
          <a:xfrm>
            <a:off x="5464238" y="2821461"/>
            <a:ext cx="925209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End User Experience</a:t>
            </a:r>
            <a:endParaRPr lang="en-GB" sz="900" b="1" dirty="0"/>
          </a:p>
        </p:txBody>
      </p:sp>
      <p:sp>
        <p:nvSpPr>
          <p:cNvPr id="53" name="Oval 52"/>
          <p:cNvSpPr/>
          <p:nvPr/>
        </p:nvSpPr>
        <p:spPr>
          <a:xfrm>
            <a:off x="5609356" y="4998612"/>
            <a:ext cx="1060518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</a:t>
            </a:r>
            <a:r>
              <a:rPr lang="en-GB" sz="900" b="1" dirty="0" smtClean="0"/>
              <a:t>Technology</a:t>
            </a:r>
            <a:endParaRPr lang="en-GB" sz="900" b="1" dirty="0"/>
          </a:p>
        </p:txBody>
      </p:sp>
      <p:sp>
        <p:nvSpPr>
          <p:cNvPr id="69" name="Up Arrow 68"/>
          <p:cNvSpPr/>
          <p:nvPr/>
        </p:nvSpPr>
        <p:spPr>
          <a:xfrm>
            <a:off x="4599537" y="4701540"/>
            <a:ext cx="631780" cy="210301"/>
          </a:xfrm>
          <a:prstGeom prst="upArrow">
            <a:avLst>
              <a:gd name="adj1" fmla="val 75687"/>
              <a:gd name="adj2" fmla="val 50000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0" name="Curved Connector 89"/>
          <p:cNvCxnSpPr>
            <a:stCxn id="36" idx="0"/>
            <a:endCxn id="47" idx="4"/>
          </p:cNvCxnSpPr>
          <p:nvPr/>
        </p:nvCxnSpPr>
        <p:spPr>
          <a:xfrm rot="16200000" flipV="1">
            <a:off x="5805495" y="3575786"/>
            <a:ext cx="429871" cy="187174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urved Connector 93"/>
          <p:cNvCxnSpPr>
            <a:stCxn id="39" idx="0"/>
            <a:endCxn id="40" idx="4"/>
          </p:cNvCxnSpPr>
          <p:nvPr/>
        </p:nvCxnSpPr>
        <p:spPr>
          <a:xfrm rot="5400000" flipH="1" flipV="1">
            <a:off x="4082832" y="3064238"/>
            <a:ext cx="428800" cy="1213943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Tier 1 Strategy Map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067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142783" y="1707350"/>
          <a:ext cx="6683677" cy="4230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83677"/>
              </a:tblGrid>
              <a:tr h="940626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Financial</a:t>
                      </a:r>
                      <a:endParaRPr lang="en-GB" sz="900" dirty="0">
                        <a:solidFill>
                          <a:srgbClr val="0070C0"/>
                        </a:solidFill>
                      </a:endParaRP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307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Customer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525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Internal</a:t>
                      </a:r>
                      <a:r>
                        <a:rPr lang="en-GB" sz="900" b="1" kern="120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GB" sz="900" b="1" kern="120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Processes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066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Organizational</a:t>
                      </a:r>
                      <a:r>
                        <a:rPr lang="en-GB" sz="900" b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1" kern="1200" baseline="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GB" sz="900" b="1" kern="1200" baseline="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Capacity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4" name="Rounded Rectangle 23"/>
          <p:cNvSpPr/>
          <p:nvPr/>
        </p:nvSpPr>
        <p:spPr>
          <a:xfrm>
            <a:off x="1126042" y="1115820"/>
            <a:ext cx="6700417" cy="252028"/>
          </a:xfrm>
          <a:prstGeom prst="roundRect">
            <a:avLst>
              <a:gd name="adj" fmla="val 15230"/>
            </a:avLst>
          </a:prstGeom>
          <a:solidFill>
            <a:srgbClr val="0070C0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Company Vision: The </a:t>
            </a:r>
            <a:r>
              <a:rPr lang="en-GB" sz="1050" dirty="0">
                <a:solidFill>
                  <a:schemeClr val="bg1"/>
                </a:solidFill>
              </a:rPr>
              <a:t>number </a:t>
            </a:r>
            <a:r>
              <a:rPr lang="en-GB" sz="1050" dirty="0" smtClean="0">
                <a:solidFill>
                  <a:schemeClr val="bg1"/>
                </a:solidFill>
              </a:rPr>
              <a:t>one mobile communications supplier of choice in the United Kingdom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4428343" y="1755356"/>
            <a:ext cx="92351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Increase Profit</a:t>
            </a:r>
            <a:endParaRPr lang="en-GB" sz="900" b="1" dirty="0"/>
          </a:p>
        </p:txBody>
      </p:sp>
      <p:sp>
        <p:nvSpPr>
          <p:cNvPr id="33" name="Oval 32"/>
          <p:cNvSpPr/>
          <p:nvPr/>
        </p:nvSpPr>
        <p:spPr>
          <a:xfrm>
            <a:off x="5662696" y="1921049"/>
            <a:ext cx="90264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Decrease Operating Costs</a:t>
            </a:r>
            <a:endParaRPr lang="en-GB" sz="900" b="1" dirty="0"/>
          </a:p>
        </p:txBody>
      </p:sp>
      <p:sp>
        <p:nvSpPr>
          <p:cNvPr id="36" name="Oval 35"/>
          <p:cNvSpPr/>
          <p:nvPr/>
        </p:nvSpPr>
        <p:spPr>
          <a:xfrm>
            <a:off x="5664299" y="3884308"/>
            <a:ext cx="899435" cy="632976"/>
          </a:xfrm>
          <a:prstGeom prst="ellipse">
            <a:avLst/>
          </a:prstGeom>
          <a:solidFill>
            <a:srgbClr val="00923F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</a:t>
            </a:r>
            <a:r>
              <a:rPr lang="en-GB" sz="900" b="1" dirty="0" smtClean="0"/>
              <a:t>Website Interface</a:t>
            </a:r>
            <a:endParaRPr lang="en-GB" sz="900" b="1" dirty="0"/>
          </a:p>
        </p:txBody>
      </p:sp>
      <p:sp>
        <p:nvSpPr>
          <p:cNvPr id="37" name="Oval 36"/>
          <p:cNvSpPr/>
          <p:nvPr/>
        </p:nvSpPr>
        <p:spPr>
          <a:xfrm>
            <a:off x="3220130" y="5013852"/>
            <a:ext cx="995243" cy="632976"/>
          </a:xfrm>
          <a:prstGeom prst="ellipse">
            <a:avLst/>
          </a:prstGeom>
          <a:solidFill>
            <a:srgbClr val="00923F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</a:t>
            </a:r>
            <a:r>
              <a:rPr lang="en-GB" sz="900" b="1" dirty="0" smtClean="0"/>
              <a:t>Tool Selection Skills</a:t>
            </a:r>
            <a:endParaRPr lang="en-GB" sz="900" b="1" dirty="0"/>
          </a:p>
        </p:txBody>
      </p:sp>
      <p:cxnSp>
        <p:nvCxnSpPr>
          <p:cNvPr id="80" name="Curved Connector 79"/>
          <p:cNvCxnSpPr>
            <a:stCxn id="47" idx="0"/>
            <a:endCxn id="33" idx="4"/>
          </p:cNvCxnSpPr>
          <p:nvPr/>
        </p:nvCxnSpPr>
        <p:spPr>
          <a:xfrm rot="5400000" flipH="1" flipV="1">
            <a:off x="5886712" y="2594156"/>
            <a:ext cx="267436" cy="187175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urved Connector 87"/>
          <p:cNvCxnSpPr>
            <a:stCxn id="33" idx="2"/>
            <a:endCxn id="32" idx="6"/>
          </p:cNvCxnSpPr>
          <p:nvPr/>
        </p:nvCxnSpPr>
        <p:spPr>
          <a:xfrm rot="10800000">
            <a:off x="5351856" y="2071845"/>
            <a:ext cx="310840" cy="165693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5464238" y="2821461"/>
            <a:ext cx="925209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End User Experience</a:t>
            </a:r>
            <a:endParaRPr lang="en-GB" sz="900" b="1" dirty="0"/>
          </a:p>
        </p:txBody>
      </p:sp>
      <p:sp>
        <p:nvSpPr>
          <p:cNvPr id="53" name="Oval 52"/>
          <p:cNvSpPr/>
          <p:nvPr/>
        </p:nvSpPr>
        <p:spPr>
          <a:xfrm>
            <a:off x="5609356" y="5013852"/>
            <a:ext cx="1060518" cy="632976"/>
          </a:xfrm>
          <a:prstGeom prst="ellipse">
            <a:avLst/>
          </a:prstGeom>
          <a:solidFill>
            <a:srgbClr val="00923F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Interface Technology</a:t>
            </a:r>
            <a:endParaRPr lang="en-GB" sz="900" b="1" dirty="0"/>
          </a:p>
        </p:txBody>
      </p:sp>
      <p:cxnSp>
        <p:nvCxnSpPr>
          <p:cNvPr id="90" name="Curved Connector 89"/>
          <p:cNvCxnSpPr>
            <a:stCxn id="36" idx="0"/>
            <a:endCxn id="47" idx="4"/>
          </p:cNvCxnSpPr>
          <p:nvPr/>
        </p:nvCxnSpPr>
        <p:spPr>
          <a:xfrm rot="16200000" flipV="1">
            <a:off x="5805495" y="3575786"/>
            <a:ext cx="429871" cy="187174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Tier 2 Strategy Map </a:t>
            </a:r>
            <a:r>
              <a:rPr lang="en-GB" dirty="0" smtClean="0"/>
              <a:t>– Information Technology</a:t>
            </a:r>
            <a:endParaRPr lang="en-GB" dirty="0"/>
          </a:p>
        </p:txBody>
      </p:sp>
      <p:sp>
        <p:nvSpPr>
          <p:cNvPr id="30" name="Rounded Rectangle 29"/>
          <p:cNvSpPr/>
          <p:nvPr/>
        </p:nvSpPr>
        <p:spPr>
          <a:xfrm>
            <a:off x="1126042" y="1398120"/>
            <a:ext cx="6700417" cy="252028"/>
          </a:xfrm>
          <a:prstGeom prst="roundRect">
            <a:avLst>
              <a:gd name="adj" fmla="val 15230"/>
            </a:avLst>
          </a:prstGeom>
          <a:solidFill>
            <a:srgbClr val="00923F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Department Purpose:  Provide the very best technology and support services to our </a:t>
            </a:r>
            <a:r>
              <a:rPr lang="en-GB" sz="1050" dirty="0" smtClean="0">
                <a:solidFill>
                  <a:schemeClr val="bg1"/>
                </a:solidFill>
              </a:rPr>
              <a:t>customers</a:t>
            </a:r>
            <a:endParaRPr lang="en-GB" sz="1050" dirty="0">
              <a:solidFill>
                <a:schemeClr val="bg1"/>
              </a:solidFill>
            </a:endParaRPr>
          </a:p>
        </p:txBody>
      </p:sp>
      <p:cxnSp>
        <p:nvCxnSpPr>
          <p:cNvPr id="38" name="Curved Connector 37"/>
          <p:cNvCxnSpPr>
            <a:stCxn id="53" idx="0"/>
            <a:endCxn id="36" idx="4"/>
          </p:cNvCxnSpPr>
          <p:nvPr/>
        </p:nvCxnSpPr>
        <p:spPr>
          <a:xfrm rot="16200000" flipV="1">
            <a:off x="5878532" y="4752769"/>
            <a:ext cx="496568" cy="25598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40"/>
          <p:cNvCxnSpPr>
            <a:stCxn id="37" idx="0"/>
            <a:endCxn id="36" idx="3"/>
          </p:cNvCxnSpPr>
          <p:nvPr/>
        </p:nvCxnSpPr>
        <p:spPr>
          <a:xfrm rot="5400000" flipH="1" flipV="1">
            <a:off x="4462253" y="3680087"/>
            <a:ext cx="589265" cy="2078266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213944" y="1915558"/>
            <a:ext cx="90264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Increase Revenue Per User</a:t>
            </a:r>
            <a:endParaRPr lang="en-GB" sz="900" b="1" dirty="0"/>
          </a:p>
        </p:txBody>
      </p:sp>
      <p:sp>
        <p:nvSpPr>
          <p:cNvPr id="18" name="Oval 17"/>
          <p:cNvSpPr/>
          <p:nvPr/>
        </p:nvSpPr>
        <p:spPr>
          <a:xfrm>
            <a:off x="3398910" y="2823833"/>
            <a:ext cx="925209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Clarity of Offering</a:t>
            </a:r>
            <a:endParaRPr lang="en-GB" sz="900" b="1" dirty="0"/>
          </a:p>
        </p:txBody>
      </p:sp>
      <p:sp>
        <p:nvSpPr>
          <p:cNvPr id="19" name="Oval 18"/>
          <p:cNvSpPr/>
          <p:nvPr/>
        </p:nvSpPr>
        <p:spPr>
          <a:xfrm>
            <a:off x="3240543" y="3885609"/>
            <a:ext cx="899435" cy="632976"/>
          </a:xfrm>
          <a:prstGeom prst="ellipse">
            <a:avLst/>
          </a:prstGeom>
          <a:solidFill>
            <a:srgbClr val="00923F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</a:t>
            </a:r>
            <a:r>
              <a:rPr lang="en-GB" sz="900" b="1" dirty="0" smtClean="0"/>
              <a:t>Selection Tools for Sales</a:t>
            </a:r>
            <a:endParaRPr lang="en-GB" sz="900" b="1" dirty="0"/>
          </a:p>
        </p:txBody>
      </p:sp>
      <p:cxnSp>
        <p:nvCxnSpPr>
          <p:cNvPr id="20" name="Curved Connector 19"/>
          <p:cNvCxnSpPr>
            <a:stCxn id="37" idx="0"/>
            <a:endCxn id="19" idx="4"/>
          </p:cNvCxnSpPr>
          <p:nvPr/>
        </p:nvCxnSpPr>
        <p:spPr>
          <a:xfrm rot="16200000" flipV="1">
            <a:off x="3456374" y="4752473"/>
            <a:ext cx="495267" cy="27491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2"/>
          <p:cNvCxnSpPr>
            <a:stCxn id="19" idx="0"/>
            <a:endCxn id="18" idx="4"/>
          </p:cNvCxnSpPr>
          <p:nvPr/>
        </p:nvCxnSpPr>
        <p:spPr>
          <a:xfrm rot="5400000" flipH="1" flipV="1">
            <a:off x="3561488" y="3585582"/>
            <a:ext cx="428800" cy="171254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urved Connector 25"/>
          <p:cNvCxnSpPr>
            <a:stCxn id="18" idx="0"/>
            <a:endCxn id="17" idx="4"/>
          </p:cNvCxnSpPr>
          <p:nvPr/>
        </p:nvCxnSpPr>
        <p:spPr>
          <a:xfrm rot="16200000" flipV="1">
            <a:off x="3625742" y="2588059"/>
            <a:ext cx="275299" cy="196249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stCxn id="17" idx="6"/>
            <a:endCxn id="32" idx="2"/>
          </p:cNvCxnSpPr>
          <p:nvPr/>
        </p:nvCxnSpPr>
        <p:spPr>
          <a:xfrm flipV="1">
            <a:off x="4116587" y="2071844"/>
            <a:ext cx="311756" cy="160202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4414743" y="5013852"/>
            <a:ext cx="995243" cy="632976"/>
          </a:xfrm>
          <a:prstGeom prst="ellipse">
            <a:avLst/>
          </a:prstGeom>
          <a:solidFill>
            <a:srgbClr val="00923F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</a:t>
            </a:r>
            <a:r>
              <a:rPr lang="en-GB" sz="900" b="1" dirty="0" smtClean="0"/>
              <a:t>Code Writing </a:t>
            </a:r>
            <a:r>
              <a:rPr lang="en-GB" sz="900" b="1" dirty="0" smtClean="0"/>
              <a:t>Skills</a:t>
            </a:r>
            <a:endParaRPr lang="en-GB" sz="900" b="1" dirty="0"/>
          </a:p>
        </p:txBody>
      </p:sp>
      <p:cxnSp>
        <p:nvCxnSpPr>
          <p:cNvPr id="35" name="Curved Connector 34"/>
          <p:cNvCxnSpPr>
            <a:stCxn id="34" idx="0"/>
            <a:endCxn id="36" idx="4"/>
          </p:cNvCxnSpPr>
          <p:nvPr/>
        </p:nvCxnSpPr>
        <p:spPr>
          <a:xfrm rot="5400000" flipH="1" flipV="1">
            <a:off x="5264907" y="4164742"/>
            <a:ext cx="496568" cy="1201652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84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142783" y="1707350"/>
          <a:ext cx="6683677" cy="4230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83677"/>
              </a:tblGrid>
              <a:tr h="940626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Financial</a:t>
                      </a:r>
                      <a:endParaRPr lang="en-GB" sz="900" dirty="0">
                        <a:solidFill>
                          <a:srgbClr val="0070C0"/>
                        </a:solidFill>
                      </a:endParaRP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307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Customer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525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Internal</a:t>
                      </a:r>
                      <a:r>
                        <a:rPr lang="en-GB" sz="900" b="1" kern="120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GB" sz="900" b="1" kern="120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Processes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066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Organizational</a:t>
                      </a:r>
                      <a:r>
                        <a:rPr lang="en-GB" sz="900" b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1" kern="1200" baseline="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GB" sz="900" b="1" kern="1200" baseline="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Capacity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8" name="Rectangle 67"/>
          <p:cNvSpPr/>
          <p:nvPr/>
        </p:nvSpPr>
        <p:spPr>
          <a:xfrm>
            <a:off x="3048000" y="4912414"/>
            <a:ext cx="3794760" cy="843278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24" name="Rounded Rectangle 23"/>
          <p:cNvSpPr/>
          <p:nvPr/>
        </p:nvSpPr>
        <p:spPr>
          <a:xfrm>
            <a:off x="1126042" y="1100580"/>
            <a:ext cx="6700417" cy="252028"/>
          </a:xfrm>
          <a:prstGeom prst="roundRect">
            <a:avLst>
              <a:gd name="adj" fmla="val 15230"/>
            </a:avLst>
          </a:prstGeom>
          <a:solidFill>
            <a:srgbClr val="0070C0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bg1"/>
                </a:solidFill>
              </a:rPr>
              <a:t>Company Vision: The </a:t>
            </a:r>
            <a:r>
              <a:rPr lang="en-GB" sz="1050" dirty="0">
                <a:solidFill>
                  <a:schemeClr val="bg1"/>
                </a:solidFill>
              </a:rPr>
              <a:t>number </a:t>
            </a:r>
            <a:r>
              <a:rPr lang="en-GB" sz="1050" dirty="0" smtClean="0">
                <a:solidFill>
                  <a:schemeClr val="bg1"/>
                </a:solidFill>
              </a:rPr>
              <a:t>one mobile communications supplier of choice in the United Kingdom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3213944" y="1915558"/>
            <a:ext cx="90264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Increase Revenue Per User</a:t>
            </a:r>
            <a:endParaRPr lang="en-GB" sz="900" b="1" dirty="0"/>
          </a:p>
        </p:txBody>
      </p:sp>
      <p:sp>
        <p:nvSpPr>
          <p:cNvPr id="31" name="Oval 30"/>
          <p:cNvSpPr/>
          <p:nvPr/>
        </p:nvSpPr>
        <p:spPr>
          <a:xfrm>
            <a:off x="4388259" y="4998612"/>
            <a:ext cx="1027761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our </a:t>
            </a:r>
            <a:r>
              <a:rPr lang="en-GB" sz="900" b="1" dirty="0" err="1" smtClean="0"/>
              <a:t>Telecomms</a:t>
            </a:r>
            <a:r>
              <a:rPr lang="en-GB" sz="900" b="1" dirty="0" smtClean="0"/>
              <a:t> Network</a:t>
            </a:r>
            <a:endParaRPr lang="en-GB" sz="900" b="1" dirty="0"/>
          </a:p>
        </p:txBody>
      </p:sp>
      <p:sp>
        <p:nvSpPr>
          <p:cNvPr id="32" name="Oval 31"/>
          <p:cNvSpPr/>
          <p:nvPr/>
        </p:nvSpPr>
        <p:spPr>
          <a:xfrm>
            <a:off x="4428343" y="1755356"/>
            <a:ext cx="92351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Increase Profit</a:t>
            </a:r>
            <a:endParaRPr lang="en-GB" sz="900" b="1" dirty="0"/>
          </a:p>
        </p:txBody>
      </p:sp>
      <p:sp>
        <p:nvSpPr>
          <p:cNvPr id="34" name="Oval 33"/>
          <p:cNvSpPr/>
          <p:nvPr/>
        </p:nvSpPr>
        <p:spPr>
          <a:xfrm>
            <a:off x="3398910" y="2823833"/>
            <a:ext cx="925209" cy="632976"/>
          </a:xfrm>
          <a:prstGeom prst="ellipse">
            <a:avLst/>
          </a:prstGeom>
          <a:solidFill>
            <a:srgbClr val="BF901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Clarity of Offering</a:t>
            </a:r>
            <a:endParaRPr lang="en-GB" sz="900" b="1" dirty="0"/>
          </a:p>
        </p:txBody>
      </p:sp>
      <p:sp>
        <p:nvSpPr>
          <p:cNvPr id="35" name="Oval 34"/>
          <p:cNvSpPr/>
          <p:nvPr/>
        </p:nvSpPr>
        <p:spPr>
          <a:xfrm>
            <a:off x="4452421" y="3867179"/>
            <a:ext cx="899435" cy="632976"/>
          </a:xfrm>
          <a:prstGeom prst="ellipse">
            <a:avLst/>
          </a:prstGeom>
          <a:solidFill>
            <a:srgbClr val="BF901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Integrated Services</a:t>
            </a:r>
            <a:endParaRPr lang="en-GB" sz="900" b="1" dirty="0"/>
          </a:p>
        </p:txBody>
      </p:sp>
      <p:sp>
        <p:nvSpPr>
          <p:cNvPr id="37" name="Oval 36"/>
          <p:cNvSpPr/>
          <p:nvPr/>
        </p:nvSpPr>
        <p:spPr>
          <a:xfrm>
            <a:off x="3220130" y="4998612"/>
            <a:ext cx="99524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Knowledge and Skills</a:t>
            </a:r>
            <a:endParaRPr lang="en-GB" sz="900" b="1" dirty="0"/>
          </a:p>
        </p:txBody>
      </p:sp>
      <p:sp>
        <p:nvSpPr>
          <p:cNvPr id="39" name="Oval 38"/>
          <p:cNvSpPr/>
          <p:nvPr/>
        </p:nvSpPr>
        <p:spPr>
          <a:xfrm>
            <a:off x="3240543" y="3885609"/>
            <a:ext cx="899435" cy="632976"/>
          </a:xfrm>
          <a:prstGeom prst="ellipse">
            <a:avLst/>
          </a:prstGeom>
          <a:solidFill>
            <a:srgbClr val="BF901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Offering Selection</a:t>
            </a:r>
            <a:endParaRPr lang="en-GB" sz="900" b="1" dirty="0"/>
          </a:p>
        </p:txBody>
      </p:sp>
      <p:cxnSp>
        <p:nvCxnSpPr>
          <p:cNvPr id="70" name="Curved Connector 69"/>
          <p:cNvCxnSpPr>
            <a:stCxn id="39" idx="0"/>
            <a:endCxn id="34" idx="4"/>
          </p:cNvCxnSpPr>
          <p:nvPr/>
        </p:nvCxnSpPr>
        <p:spPr>
          <a:xfrm rot="5400000" flipH="1" flipV="1">
            <a:off x="3561488" y="3585582"/>
            <a:ext cx="428800" cy="171254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stCxn id="35" idx="0"/>
            <a:endCxn id="40" idx="4"/>
          </p:cNvCxnSpPr>
          <p:nvPr/>
        </p:nvCxnSpPr>
        <p:spPr>
          <a:xfrm rot="5400000" flipH="1" flipV="1">
            <a:off x="4697986" y="3660962"/>
            <a:ext cx="410370" cy="2065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urved Connector 76"/>
          <p:cNvCxnSpPr>
            <a:stCxn id="34" idx="0"/>
            <a:endCxn id="29" idx="4"/>
          </p:cNvCxnSpPr>
          <p:nvPr/>
        </p:nvCxnSpPr>
        <p:spPr>
          <a:xfrm rot="16200000" flipV="1">
            <a:off x="3625742" y="2588059"/>
            <a:ext cx="275299" cy="196249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urved Connector 82"/>
          <p:cNvCxnSpPr>
            <a:stCxn id="40" idx="0"/>
            <a:endCxn id="29" idx="5"/>
          </p:cNvCxnSpPr>
          <p:nvPr/>
        </p:nvCxnSpPr>
        <p:spPr>
          <a:xfrm rot="16200000" flipV="1">
            <a:off x="4260303" y="2179932"/>
            <a:ext cx="367996" cy="919806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urved Connector 86"/>
          <p:cNvCxnSpPr>
            <a:stCxn id="29" idx="6"/>
            <a:endCxn id="32" idx="2"/>
          </p:cNvCxnSpPr>
          <p:nvPr/>
        </p:nvCxnSpPr>
        <p:spPr>
          <a:xfrm flipV="1">
            <a:off x="4116587" y="2071844"/>
            <a:ext cx="311756" cy="160202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4441599" y="2823833"/>
            <a:ext cx="925209" cy="632976"/>
          </a:xfrm>
          <a:prstGeom prst="ellipse">
            <a:avLst/>
          </a:prstGeom>
          <a:solidFill>
            <a:srgbClr val="BF901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Market </a:t>
            </a:r>
            <a:r>
              <a:rPr lang="en-GB" sz="900" b="1" dirty="0" smtClean="0"/>
              <a:t>Perception</a:t>
            </a:r>
            <a:endParaRPr lang="en-GB" sz="900" b="1" dirty="0"/>
          </a:p>
        </p:txBody>
      </p:sp>
      <p:sp>
        <p:nvSpPr>
          <p:cNvPr id="53" name="Oval 52"/>
          <p:cNvSpPr/>
          <p:nvPr/>
        </p:nvSpPr>
        <p:spPr>
          <a:xfrm>
            <a:off x="5609356" y="4998612"/>
            <a:ext cx="1060518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</a:t>
            </a:r>
            <a:r>
              <a:rPr lang="en-GB" sz="900" b="1" dirty="0" smtClean="0"/>
              <a:t>Technology</a:t>
            </a:r>
            <a:endParaRPr lang="en-GB" sz="900" b="1" dirty="0"/>
          </a:p>
        </p:txBody>
      </p:sp>
      <p:sp>
        <p:nvSpPr>
          <p:cNvPr id="69" name="Up Arrow 68"/>
          <p:cNvSpPr/>
          <p:nvPr/>
        </p:nvSpPr>
        <p:spPr>
          <a:xfrm>
            <a:off x="4599537" y="4701540"/>
            <a:ext cx="631780" cy="210301"/>
          </a:xfrm>
          <a:prstGeom prst="upArrow">
            <a:avLst>
              <a:gd name="adj1" fmla="val 75687"/>
              <a:gd name="adj2" fmla="val 50000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4" name="Curved Connector 93"/>
          <p:cNvCxnSpPr>
            <a:stCxn id="39" idx="0"/>
            <a:endCxn id="40" idx="4"/>
          </p:cNvCxnSpPr>
          <p:nvPr/>
        </p:nvCxnSpPr>
        <p:spPr>
          <a:xfrm rot="5400000" flipH="1" flipV="1">
            <a:off x="4082832" y="3064238"/>
            <a:ext cx="428800" cy="1213943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Tier </a:t>
            </a:r>
            <a:r>
              <a:rPr lang="en-GB" dirty="0" smtClean="0"/>
              <a:t>2 </a:t>
            </a:r>
            <a:r>
              <a:rPr lang="en-GB" dirty="0" smtClean="0"/>
              <a:t>Strategy </a:t>
            </a:r>
            <a:r>
              <a:rPr lang="en-GB" dirty="0" smtClean="0"/>
              <a:t>Map - Marketing</a:t>
            </a:r>
            <a:endParaRPr lang="en-GB" dirty="0"/>
          </a:p>
        </p:txBody>
      </p:sp>
      <p:sp>
        <p:nvSpPr>
          <p:cNvPr id="30" name="Rounded Rectangle 29"/>
          <p:cNvSpPr/>
          <p:nvPr/>
        </p:nvSpPr>
        <p:spPr>
          <a:xfrm>
            <a:off x="1126042" y="1398120"/>
            <a:ext cx="6700417" cy="252028"/>
          </a:xfrm>
          <a:prstGeom prst="roundRect">
            <a:avLst>
              <a:gd name="adj" fmla="val 15230"/>
            </a:avLst>
          </a:prstGeom>
          <a:solidFill>
            <a:srgbClr val="BF901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Department </a:t>
            </a:r>
            <a:r>
              <a:rPr lang="en-GB" sz="1050" dirty="0" smtClean="0">
                <a:solidFill>
                  <a:schemeClr val="bg1"/>
                </a:solidFill>
              </a:rPr>
              <a:t>Purpose:  </a:t>
            </a:r>
            <a:r>
              <a:rPr lang="en-GB" sz="1050" dirty="0" smtClean="0">
                <a:solidFill>
                  <a:schemeClr val="bg1"/>
                </a:solidFill>
              </a:rPr>
              <a:t>To improve our market perception and provide an easy to understand offering</a:t>
            </a:r>
            <a:endParaRPr lang="en-GB" sz="10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93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142783" y="1707350"/>
          <a:ext cx="6683677" cy="4230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83677"/>
              </a:tblGrid>
              <a:tr h="940626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Financial</a:t>
                      </a:r>
                      <a:endParaRPr lang="en-GB" sz="900" dirty="0">
                        <a:solidFill>
                          <a:srgbClr val="0070C0"/>
                        </a:solidFill>
                      </a:endParaRP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307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Customer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525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Internal</a:t>
                      </a:r>
                      <a:r>
                        <a:rPr lang="en-GB" sz="900" b="1" kern="120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GB" sz="900" b="1" kern="120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Processes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066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Organizational</a:t>
                      </a:r>
                      <a:r>
                        <a:rPr lang="en-GB" sz="900" b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1" kern="1200" baseline="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GB" sz="900" b="1" kern="1200" baseline="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Capacity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4" name="Rounded Rectangle 23"/>
          <p:cNvSpPr/>
          <p:nvPr/>
        </p:nvSpPr>
        <p:spPr>
          <a:xfrm>
            <a:off x="1126042" y="1100580"/>
            <a:ext cx="6700417" cy="252028"/>
          </a:xfrm>
          <a:prstGeom prst="roundRect">
            <a:avLst>
              <a:gd name="adj" fmla="val 15230"/>
            </a:avLst>
          </a:prstGeom>
          <a:solidFill>
            <a:srgbClr val="0070C0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bg1"/>
                </a:solidFill>
              </a:rPr>
              <a:t>Company Vision: The </a:t>
            </a:r>
            <a:r>
              <a:rPr lang="en-GB" sz="1050" dirty="0">
                <a:solidFill>
                  <a:schemeClr val="bg1"/>
                </a:solidFill>
              </a:rPr>
              <a:t>number </a:t>
            </a:r>
            <a:r>
              <a:rPr lang="en-GB" sz="1050" dirty="0" smtClean="0">
                <a:solidFill>
                  <a:schemeClr val="bg1"/>
                </a:solidFill>
              </a:rPr>
              <a:t>one mobile communications supplier of choice in the United Kingdom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3213944" y="1915558"/>
            <a:ext cx="90264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Increase Revenue Per User</a:t>
            </a:r>
            <a:endParaRPr lang="en-GB" sz="900" b="1" dirty="0"/>
          </a:p>
        </p:txBody>
      </p:sp>
      <p:sp>
        <p:nvSpPr>
          <p:cNvPr id="32" name="Oval 31"/>
          <p:cNvSpPr/>
          <p:nvPr/>
        </p:nvSpPr>
        <p:spPr>
          <a:xfrm>
            <a:off x="4428343" y="1755356"/>
            <a:ext cx="92351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Increase Profit</a:t>
            </a:r>
            <a:endParaRPr lang="en-GB" sz="900" b="1" dirty="0"/>
          </a:p>
        </p:txBody>
      </p:sp>
      <p:sp>
        <p:nvSpPr>
          <p:cNvPr id="33" name="Oval 32"/>
          <p:cNvSpPr/>
          <p:nvPr/>
        </p:nvSpPr>
        <p:spPr>
          <a:xfrm>
            <a:off x="5662696" y="1921049"/>
            <a:ext cx="90264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Decrease Operating Costs</a:t>
            </a:r>
            <a:endParaRPr lang="en-GB" sz="900" b="1" dirty="0"/>
          </a:p>
        </p:txBody>
      </p:sp>
      <p:sp>
        <p:nvSpPr>
          <p:cNvPr id="34" name="Oval 33"/>
          <p:cNvSpPr/>
          <p:nvPr/>
        </p:nvSpPr>
        <p:spPr>
          <a:xfrm>
            <a:off x="3398910" y="2823833"/>
            <a:ext cx="925209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Clarity of Offering</a:t>
            </a:r>
            <a:endParaRPr lang="en-GB" sz="900" b="1" dirty="0"/>
          </a:p>
        </p:txBody>
      </p:sp>
      <p:sp>
        <p:nvSpPr>
          <p:cNvPr id="35" name="Oval 34"/>
          <p:cNvSpPr/>
          <p:nvPr/>
        </p:nvSpPr>
        <p:spPr>
          <a:xfrm>
            <a:off x="4452421" y="3867179"/>
            <a:ext cx="899435" cy="632976"/>
          </a:xfrm>
          <a:prstGeom prst="ellipse">
            <a:avLst/>
          </a:prstGeom>
          <a:solidFill>
            <a:srgbClr val="42929D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</a:t>
            </a:r>
            <a:r>
              <a:rPr lang="en-GB" sz="900" b="1" dirty="0" smtClean="0"/>
              <a:t>Cross Department Support</a:t>
            </a:r>
            <a:endParaRPr lang="en-GB" sz="900" b="1" dirty="0"/>
          </a:p>
        </p:txBody>
      </p:sp>
      <p:sp>
        <p:nvSpPr>
          <p:cNvPr id="36" name="Oval 35"/>
          <p:cNvSpPr/>
          <p:nvPr/>
        </p:nvSpPr>
        <p:spPr>
          <a:xfrm>
            <a:off x="5664299" y="3884308"/>
            <a:ext cx="1003201" cy="632976"/>
          </a:xfrm>
          <a:prstGeom prst="ellipse">
            <a:avLst/>
          </a:prstGeom>
          <a:solidFill>
            <a:srgbClr val="42929D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</a:t>
            </a:r>
            <a:r>
              <a:rPr lang="en-GB" sz="900" b="1" dirty="0" smtClean="0"/>
              <a:t>Recruitment Process</a:t>
            </a:r>
            <a:endParaRPr lang="en-GB" sz="900" b="1" dirty="0"/>
          </a:p>
        </p:txBody>
      </p:sp>
      <p:sp>
        <p:nvSpPr>
          <p:cNvPr id="37" name="Oval 36"/>
          <p:cNvSpPr/>
          <p:nvPr/>
        </p:nvSpPr>
        <p:spPr>
          <a:xfrm>
            <a:off x="5662696" y="4998612"/>
            <a:ext cx="1004804" cy="632976"/>
          </a:xfrm>
          <a:prstGeom prst="ellipse">
            <a:avLst/>
          </a:prstGeom>
          <a:solidFill>
            <a:srgbClr val="42929D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</a:t>
            </a:r>
            <a:r>
              <a:rPr lang="en-GB" sz="900" b="1" dirty="0" err="1" smtClean="0"/>
              <a:t>Onboarding</a:t>
            </a:r>
            <a:r>
              <a:rPr lang="en-GB" sz="900" b="1" dirty="0" smtClean="0"/>
              <a:t> Skills</a:t>
            </a:r>
            <a:endParaRPr lang="en-GB" sz="900" b="1" dirty="0"/>
          </a:p>
        </p:txBody>
      </p:sp>
      <p:sp>
        <p:nvSpPr>
          <p:cNvPr id="39" name="Oval 38"/>
          <p:cNvSpPr/>
          <p:nvPr/>
        </p:nvSpPr>
        <p:spPr>
          <a:xfrm>
            <a:off x="3240543" y="3869068"/>
            <a:ext cx="899435" cy="634277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Offering Selection</a:t>
            </a:r>
            <a:endParaRPr lang="en-GB" sz="900" b="1" dirty="0"/>
          </a:p>
        </p:txBody>
      </p:sp>
      <p:cxnSp>
        <p:nvCxnSpPr>
          <p:cNvPr id="73" name="Curved Connector 72"/>
          <p:cNvCxnSpPr>
            <a:stCxn id="35" idx="0"/>
            <a:endCxn id="40" idx="4"/>
          </p:cNvCxnSpPr>
          <p:nvPr/>
        </p:nvCxnSpPr>
        <p:spPr>
          <a:xfrm rot="5400000" flipH="1" flipV="1">
            <a:off x="4697986" y="3660962"/>
            <a:ext cx="410370" cy="2065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urved Connector 76"/>
          <p:cNvCxnSpPr>
            <a:stCxn id="34" idx="0"/>
            <a:endCxn id="29" idx="4"/>
          </p:cNvCxnSpPr>
          <p:nvPr/>
        </p:nvCxnSpPr>
        <p:spPr>
          <a:xfrm rot="16200000" flipV="1">
            <a:off x="3625742" y="2588059"/>
            <a:ext cx="275299" cy="196249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urved Connector 79"/>
          <p:cNvCxnSpPr>
            <a:stCxn id="36" idx="0"/>
            <a:endCxn id="33" idx="4"/>
          </p:cNvCxnSpPr>
          <p:nvPr/>
        </p:nvCxnSpPr>
        <p:spPr>
          <a:xfrm rot="16200000" flipV="1">
            <a:off x="5474818" y="3193226"/>
            <a:ext cx="1330283" cy="51882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urved Connector 82"/>
          <p:cNvCxnSpPr>
            <a:stCxn id="40" idx="0"/>
            <a:endCxn id="29" idx="5"/>
          </p:cNvCxnSpPr>
          <p:nvPr/>
        </p:nvCxnSpPr>
        <p:spPr>
          <a:xfrm rot="16200000" flipV="1">
            <a:off x="4260303" y="2179932"/>
            <a:ext cx="367996" cy="919806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urved Connector 86"/>
          <p:cNvCxnSpPr>
            <a:stCxn id="29" idx="6"/>
            <a:endCxn id="32" idx="2"/>
          </p:cNvCxnSpPr>
          <p:nvPr/>
        </p:nvCxnSpPr>
        <p:spPr>
          <a:xfrm flipV="1">
            <a:off x="4116587" y="2071844"/>
            <a:ext cx="311756" cy="160202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urved Connector 87"/>
          <p:cNvCxnSpPr>
            <a:stCxn id="33" idx="2"/>
            <a:endCxn id="32" idx="6"/>
          </p:cNvCxnSpPr>
          <p:nvPr/>
        </p:nvCxnSpPr>
        <p:spPr>
          <a:xfrm rot="10800000">
            <a:off x="5351856" y="2071845"/>
            <a:ext cx="310840" cy="165693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4441599" y="2823833"/>
            <a:ext cx="925209" cy="632976"/>
          </a:xfrm>
          <a:prstGeom prst="ellipse">
            <a:avLst/>
          </a:prstGeom>
          <a:solidFill>
            <a:srgbClr val="42929D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</a:t>
            </a:r>
            <a:r>
              <a:rPr lang="en-GB" sz="900" b="1" dirty="0" smtClean="0"/>
              <a:t>Department Alignment</a:t>
            </a:r>
            <a:endParaRPr lang="en-GB" sz="900" b="1" dirty="0"/>
          </a:p>
        </p:txBody>
      </p:sp>
      <p:cxnSp>
        <p:nvCxnSpPr>
          <p:cNvPr id="90" name="Curved Connector 89"/>
          <p:cNvCxnSpPr>
            <a:stCxn id="37" idx="0"/>
            <a:endCxn id="36" idx="4"/>
          </p:cNvCxnSpPr>
          <p:nvPr/>
        </p:nvCxnSpPr>
        <p:spPr>
          <a:xfrm rot="5400000" flipH="1" flipV="1">
            <a:off x="5924835" y="4757547"/>
            <a:ext cx="481328" cy="802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urved Connector 93"/>
          <p:cNvCxnSpPr>
            <a:stCxn id="35" idx="2"/>
            <a:endCxn id="39" idx="6"/>
          </p:cNvCxnSpPr>
          <p:nvPr/>
        </p:nvCxnSpPr>
        <p:spPr>
          <a:xfrm rot="10800000" flipV="1">
            <a:off x="4139979" y="4183667"/>
            <a:ext cx="312443" cy="2540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Tier </a:t>
            </a:r>
            <a:r>
              <a:rPr lang="en-GB" dirty="0" smtClean="0"/>
              <a:t>2 </a:t>
            </a:r>
            <a:r>
              <a:rPr lang="en-GB" dirty="0" smtClean="0"/>
              <a:t>Strategy </a:t>
            </a:r>
            <a:r>
              <a:rPr lang="en-GB" dirty="0" smtClean="0"/>
              <a:t>Map – Human Resources</a:t>
            </a:r>
            <a:endParaRPr lang="en-GB" dirty="0"/>
          </a:p>
        </p:txBody>
      </p:sp>
      <p:sp>
        <p:nvSpPr>
          <p:cNvPr id="30" name="Oval 29"/>
          <p:cNvSpPr/>
          <p:nvPr/>
        </p:nvSpPr>
        <p:spPr>
          <a:xfrm>
            <a:off x="4452420" y="4998612"/>
            <a:ext cx="899435" cy="632976"/>
          </a:xfrm>
          <a:prstGeom prst="ellipse">
            <a:avLst/>
          </a:prstGeom>
          <a:solidFill>
            <a:srgbClr val="42929D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</a:t>
            </a:r>
            <a:r>
              <a:rPr lang="en-GB" sz="900" b="1" dirty="0" smtClean="0"/>
              <a:t>Improve Training Programme</a:t>
            </a:r>
            <a:endParaRPr lang="en-GB" sz="900" b="1" dirty="0"/>
          </a:p>
        </p:txBody>
      </p:sp>
      <p:sp>
        <p:nvSpPr>
          <p:cNvPr id="38" name="Rounded Rectangle 37"/>
          <p:cNvSpPr/>
          <p:nvPr/>
        </p:nvSpPr>
        <p:spPr>
          <a:xfrm>
            <a:off x="1126042" y="1398120"/>
            <a:ext cx="6700417" cy="252028"/>
          </a:xfrm>
          <a:prstGeom prst="roundRect">
            <a:avLst>
              <a:gd name="adj" fmla="val 15230"/>
            </a:avLst>
          </a:prstGeom>
          <a:solidFill>
            <a:srgbClr val="42929D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Department </a:t>
            </a:r>
            <a:r>
              <a:rPr lang="en-GB" sz="1050" dirty="0" smtClean="0">
                <a:solidFill>
                  <a:schemeClr val="bg1"/>
                </a:solidFill>
              </a:rPr>
              <a:t>Purpose:  </a:t>
            </a:r>
            <a:r>
              <a:rPr lang="en-GB" sz="1050" dirty="0" smtClean="0">
                <a:solidFill>
                  <a:schemeClr val="bg1"/>
                </a:solidFill>
              </a:rPr>
              <a:t>To focus on our people, recruitment and ensure alignment within the business</a:t>
            </a:r>
            <a:endParaRPr lang="en-GB" sz="1050" dirty="0">
              <a:solidFill>
                <a:schemeClr val="bg1"/>
              </a:solidFill>
            </a:endParaRPr>
          </a:p>
        </p:txBody>
      </p:sp>
      <p:cxnSp>
        <p:nvCxnSpPr>
          <p:cNvPr id="41" name="Curved Connector 40"/>
          <p:cNvCxnSpPr>
            <a:stCxn id="30" idx="0"/>
            <a:endCxn id="39" idx="4"/>
          </p:cNvCxnSpPr>
          <p:nvPr/>
        </p:nvCxnSpPr>
        <p:spPr>
          <a:xfrm rot="16200000" flipV="1">
            <a:off x="4048567" y="4145040"/>
            <a:ext cx="495267" cy="1211877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/>
          <p:cNvCxnSpPr>
            <a:stCxn id="30" idx="0"/>
            <a:endCxn id="35" idx="4"/>
          </p:cNvCxnSpPr>
          <p:nvPr/>
        </p:nvCxnSpPr>
        <p:spPr>
          <a:xfrm rot="5400000" flipH="1" flipV="1">
            <a:off x="4652910" y="4749384"/>
            <a:ext cx="498457" cy="1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stCxn id="39" idx="0"/>
            <a:endCxn id="34" idx="4"/>
          </p:cNvCxnSpPr>
          <p:nvPr/>
        </p:nvCxnSpPr>
        <p:spPr>
          <a:xfrm rot="5400000" flipH="1" flipV="1">
            <a:off x="3569759" y="3577312"/>
            <a:ext cx="412259" cy="171254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50"/>
          <p:cNvCxnSpPr>
            <a:stCxn id="40" idx="0"/>
            <a:endCxn id="33" idx="4"/>
          </p:cNvCxnSpPr>
          <p:nvPr/>
        </p:nvCxnSpPr>
        <p:spPr>
          <a:xfrm rot="5400000" flipH="1" flipV="1">
            <a:off x="5374207" y="2084022"/>
            <a:ext cx="269808" cy="1209814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940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142783" y="1707350"/>
          <a:ext cx="6683677" cy="4230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83677"/>
              </a:tblGrid>
              <a:tr h="940626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Financial</a:t>
                      </a:r>
                      <a:endParaRPr lang="en-GB" sz="900" dirty="0">
                        <a:solidFill>
                          <a:srgbClr val="0070C0"/>
                        </a:solidFill>
                      </a:endParaRP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307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Customer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525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Internal</a:t>
                      </a:r>
                      <a:r>
                        <a:rPr lang="en-GB" sz="900" b="1" kern="120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GB" sz="900" b="1" kern="120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Processes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066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Organizational</a:t>
                      </a:r>
                      <a:r>
                        <a:rPr lang="en-GB" sz="900" b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1" kern="1200" baseline="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GB" sz="900" b="1" kern="1200" baseline="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Capacity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4" name="Rounded Rectangle 23"/>
          <p:cNvSpPr/>
          <p:nvPr/>
        </p:nvSpPr>
        <p:spPr>
          <a:xfrm>
            <a:off x="1126042" y="1100580"/>
            <a:ext cx="6700417" cy="252028"/>
          </a:xfrm>
          <a:prstGeom prst="roundRect">
            <a:avLst>
              <a:gd name="adj" fmla="val 15230"/>
            </a:avLst>
          </a:prstGeom>
          <a:solidFill>
            <a:srgbClr val="0070C0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bg1"/>
                </a:solidFill>
              </a:rPr>
              <a:t>Company Vision: The </a:t>
            </a:r>
            <a:r>
              <a:rPr lang="en-GB" sz="1050" dirty="0">
                <a:solidFill>
                  <a:schemeClr val="bg1"/>
                </a:solidFill>
              </a:rPr>
              <a:t>number </a:t>
            </a:r>
            <a:r>
              <a:rPr lang="en-GB" sz="1050" dirty="0" smtClean="0">
                <a:solidFill>
                  <a:schemeClr val="bg1"/>
                </a:solidFill>
              </a:rPr>
              <a:t>one mobile communications supplier of choice in the United Kingdom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3213944" y="1915558"/>
            <a:ext cx="90264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Increase Revenue Per User</a:t>
            </a:r>
            <a:endParaRPr lang="en-GB" sz="900" b="1" dirty="0"/>
          </a:p>
        </p:txBody>
      </p:sp>
      <p:sp>
        <p:nvSpPr>
          <p:cNvPr id="31" name="Oval 30"/>
          <p:cNvSpPr/>
          <p:nvPr/>
        </p:nvSpPr>
        <p:spPr>
          <a:xfrm>
            <a:off x="4388259" y="4998612"/>
            <a:ext cx="1027761" cy="63297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our </a:t>
            </a:r>
            <a:r>
              <a:rPr lang="en-GB" sz="900" b="1" dirty="0" smtClean="0"/>
              <a:t>Telecoms </a:t>
            </a:r>
            <a:r>
              <a:rPr lang="en-GB" sz="900" b="1" dirty="0" smtClean="0"/>
              <a:t>Network</a:t>
            </a:r>
            <a:endParaRPr lang="en-GB" sz="900" b="1" dirty="0"/>
          </a:p>
        </p:txBody>
      </p:sp>
      <p:sp>
        <p:nvSpPr>
          <p:cNvPr id="32" name="Oval 31"/>
          <p:cNvSpPr/>
          <p:nvPr/>
        </p:nvSpPr>
        <p:spPr>
          <a:xfrm>
            <a:off x="4428343" y="1755356"/>
            <a:ext cx="92351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Increase Profit</a:t>
            </a:r>
            <a:endParaRPr lang="en-GB" sz="900" b="1" dirty="0"/>
          </a:p>
        </p:txBody>
      </p:sp>
      <p:sp>
        <p:nvSpPr>
          <p:cNvPr id="33" name="Oval 32"/>
          <p:cNvSpPr/>
          <p:nvPr/>
        </p:nvSpPr>
        <p:spPr>
          <a:xfrm>
            <a:off x="5662696" y="1921049"/>
            <a:ext cx="90264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Decrease Operating Costs</a:t>
            </a:r>
            <a:endParaRPr lang="en-GB" sz="900" b="1" dirty="0"/>
          </a:p>
        </p:txBody>
      </p:sp>
      <p:sp>
        <p:nvSpPr>
          <p:cNvPr id="35" name="Oval 34"/>
          <p:cNvSpPr/>
          <p:nvPr/>
        </p:nvSpPr>
        <p:spPr>
          <a:xfrm>
            <a:off x="4452421" y="3867179"/>
            <a:ext cx="899435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Integrated Services</a:t>
            </a:r>
            <a:endParaRPr lang="en-GB" sz="900" b="1" dirty="0"/>
          </a:p>
        </p:txBody>
      </p:sp>
      <p:sp>
        <p:nvSpPr>
          <p:cNvPr id="36" name="Oval 35"/>
          <p:cNvSpPr/>
          <p:nvPr/>
        </p:nvSpPr>
        <p:spPr>
          <a:xfrm>
            <a:off x="5664299" y="3884308"/>
            <a:ext cx="957481" cy="63297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</a:t>
            </a:r>
            <a:r>
              <a:rPr lang="en-GB" sz="900" b="1" dirty="0" smtClean="0"/>
              <a:t>Change Capabilities</a:t>
            </a:r>
            <a:endParaRPr lang="en-GB" sz="900" b="1" dirty="0"/>
          </a:p>
        </p:txBody>
      </p:sp>
      <p:cxnSp>
        <p:nvCxnSpPr>
          <p:cNvPr id="66" name="Curved Connector 65"/>
          <p:cNvCxnSpPr>
            <a:stCxn id="36" idx="0"/>
            <a:endCxn id="40" idx="4"/>
          </p:cNvCxnSpPr>
          <p:nvPr/>
        </p:nvCxnSpPr>
        <p:spPr>
          <a:xfrm rot="16200000" flipV="1">
            <a:off x="5309873" y="3051141"/>
            <a:ext cx="427499" cy="1238836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stCxn id="35" idx="0"/>
            <a:endCxn id="40" idx="4"/>
          </p:cNvCxnSpPr>
          <p:nvPr/>
        </p:nvCxnSpPr>
        <p:spPr>
          <a:xfrm rot="5400000" flipH="1" flipV="1">
            <a:off x="4697986" y="3660962"/>
            <a:ext cx="410370" cy="2065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urved Connector 79"/>
          <p:cNvCxnSpPr>
            <a:stCxn id="47" idx="0"/>
            <a:endCxn id="33" idx="4"/>
          </p:cNvCxnSpPr>
          <p:nvPr/>
        </p:nvCxnSpPr>
        <p:spPr>
          <a:xfrm rot="5400000" flipH="1" flipV="1">
            <a:off x="5886712" y="2594156"/>
            <a:ext cx="267436" cy="187175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urved Connector 82"/>
          <p:cNvCxnSpPr>
            <a:stCxn id="40" idx="0"/>
            <a:endCxn id="29" idx="5"/>
          </p:cNvCxnSpPr>
          <p:nvPr/>
        </p:nvCxnSpPr>
        <p:spPr>
          <a:xfrm rot="16200000" flipV="1">
            <a:off x="4260303" y="2179932"/>
            <a:ext cx="367996" cy="919806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urved Connector 86"/>
          <p:cNvCxnSpPr>
            <a:stCxn id="29" idx="6"/>
            <a:endCxn id="32" idx="2"/>
          </p:cNvCxnSpPr>
          <p:nvPr/>
        </p:nvCxnSpPr>
        <p:spPr>
          <a:xfrm flipV="1">
            <a:off x="4116587" y="2071844"/>
            <a:ext cx="311756" cy="160202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urved Connector 87"/>
          <p:cNvCxnSpPr>
            <a:stCxn id="33" idx="2"/>
            <a:endCxn id="32" idx="6"/>
          </p:cNvCxnSpPr>
          <p:nvPr/>
        </p:nvCxnSpPr>
        <p:spPr>
          <a:xfrm rot="10800000">
            <a:off x="5351856" y="2071845"/>
            <a:ext cx="310840" cy="165693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4441599" y="2823833"/>
            <a:ext cx="925209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Market </a:t>
            </a:r>
            <a:r>
              <a:rPr lang="en-GB" sz="900" b="1" dirty="0" smtClean="0"/>
              <a:t>Perception</a:t>
            </a:r>
            <a:endParaRPr lang="en-GB" sz="900" b="1" dirty="0"/>
          </a:p>
        </p:txBody>
      </p:sp>
      <p:sp>
        <p:nvSpPr>
          <p:cNvPr id="47" name="Oval 46"/>
          <p:cNvSpPr/>
          <p:nvPr/>
        </p:nvSpPr>
        <p:spPr>
          <a:xfrm>
            <a:off x="5464238" y="2821461"/>
            <a:ext cx="925209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End User Experience</a:t>
            </a:r>
            <a:endParaRPr lang="en-GB" sz="900" b="1" dirty="0"/>
          </a:p>
        </p:txBody>
      </p:sp>
      <p:cxnSp>
        <p:nvCxnSpPr>
          <p:cNvPr id="90" name="Curved Connector 89"/>
          <p:cNvCxnSpPr>
            <a:stCxn id="36" idx="0"/>
            <a:endCxn id="47" idx="4"/>
          </p:cNvCxnSpPr>
          <p:nvPr/>
        </p:nvCxnSpPr>
        <p:spPr>
          <a:xfrm rot="16200000" flipV="1">
            <a:off x="5820007" y="3561274"/>
            <a:ext cx="429871" cy="216197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Tier </a:t>
            </a:r>
            <a:r>
              <a:rPr lang="en-GB" dirty="0" smtClean="0"/>
              <a:t>2 </a:t>
            </a:r>
            <a:r>
              <a:rPr lang="en-GB" dirty="0" smtClean="0"/>
              <a:t>Strategy </a:t>
            </a:r>
            <a:r>
              <a:rPr lang="en-GB" dirty="0" smtClean="0"/>
              <a:t>Map </a:t>
            </a:r>
            <a:r>
              <a:rPr lang="en-GB" dirty="0" smtClean="0"/>
              <a:t>–</a:t>
            </a:r>
            <a:r>
              <a:rPr lang="en-GB" dirty="0" smtClean="0"/>
              <a:t> Networks</a:t>
            </a:r>
            <a:endParaRPr lang="en-GB" dirty="0"/>
          </a:p>
        </p:txBody>
      </p:sp>
      <p:sp>
        <p:nvSpPr>
          <p:cNvPr id="30" name="Rounded Rectangle 29"/>
          <p:cNvSpPr/>
          <p:nvPr/>
        </p:nvSpPr>
        <p:spPr>
          <a:xfrm>
            <a:off x="1126042" y="1398120"/>
            <a:ext cx="6700417" cy="252028"/>
          </a:xfrm>
          <a:prstGeom prst="roundRect">
            <a:avLst>
              <a:gd name="adj" fmla="val 15230"/>
            </a:avLst>
          </a:prstGeom>
          <a:solidFill>
            <a:schemeClr val="bg2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Department </a:t>
            </a:r>
            <a:r>
              <a:rPr lang="en-GB" sz="1050" dirty="0" smtClean="0">
                <a:solidFill>
                  <a:schemeClr val="bg1"/>
                </a:solidFill>
              </a:rPr>
              <a:t>Purpose:  </a:t>
            </a:r>
            <a:r>
              <a:rPr lang="en-GB" sz="1050" dirty="0" smtClean="0">
                <a:solidFill>
                  <a:schemeClr val="bg1"/>
                </a:solidFill>
              </a:rPr>
              <a:t>To provide a robust, resilient integrated telecoms network capable of swift change</a:t>
            </a:r>
            <a:endParaRPr lang="en-GB" sz="1050" dirty="0">
              <a:solidFill>
                <a:schemeClr val="bg1"/>
              </a:solidFill>
            </a:endParaRPr>
          </a:p>
        </p:txBody>
      </p:sp>
      <p:cxnSp>
        <p:nvCxnSpPr>
          <p:cNvPr id="38" name="Curved Connector 37"/>
          <p:cNvCxnSpPr>
            <a:stCxn id="31" idx="0"/>
            <a:endCxn id="35" idx="4"/>
          </p:cNvCxnSpPr>
          <p:nvPr/>
        </p:nvCxnSpPr>
        <p:spPr>
          <a:xfrm rot="16200000" flipV="1">
            <a:off x="4652912" y="4749383"/>
            <a:ext cx="498457" cy="1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40"/>
          <p:cNvCxnSpPr>
            <a:stCxn id="31" idx="0"/>
            <a:endCxn id="36" idx="4"/>
          </p:cNvCxnSpPr>
          <p:nvPr/>
        </p:nvCxnSpPr>
        <p:spPr>
          <a:xfrm rot="5400000" flipH="1" flipV="1">
            <a:off x="5281926" y="4137498"/>
            <a:ext cx="481328" cy="1240900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080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142783" y="1707350"/>
          <a:ext cx="6683677" cy="4230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83677"/>
              </a:tblGrid>
              <a:tr h="940626"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Financial</a:t>
                      </a:r>
                      <a:endParaRPr lang="en-GB" sz="900" dirty="0">
                        <a:solidFill>
                          <a:srgbClr val="0070C0"/>
                        </a:solidFill>
                      </a:endParaRP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307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Customer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525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Internal</a:t>
                      </a:r>
                      <a:r>
                        <a:rPr lang="en-GB" sz="900" b="1" kern="120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GB" sz="900" b="1" kern="120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Processes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066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Organizational</a:t>
                      </a:r>
                      <a:r>
                        <a:rPr lang="en-GB" sz="900" b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1" kern="1200" baseline="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GB" sz="900" b="1" kern="1200" baseline="0" dirty="0" smtClean="0">
                          <a:solidFill>
                            <a:srgbClr val="09B1E4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9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Capacity</a:t>
                      </a:r>
                      <a:endParaRPr lang="en-GB" sz="9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4" name="Rounded Rectangle 23"/>
          <p:cNvSpPr/>
          <p:nvPr/>
        </p:nvSpPr>
        <p:spPr>
          <a:xfrm>
            <a:off x="1126042" y="1100580"/>
            <a:ext cx="6700417" cy="252028"/>
          </a:xfrm>
          <a:prstGeom prst="roundRect">
            <a:avLst>
              <a:gd name="adj" fmla="val 15230"/>
            </a:avLst>
          </a:prstGeom>
          <a:solidFill>
            <a:srgbClr val="0070C0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bg1"/>
                </a:solidFill>
              </a:rPr>
              <a:t>Company Vision: The </a:t>
            </a:r>
            <a:r>
              <a:rPr lang="en-GB" sz="1050" dirty="0">
                <a:solidFill>
                  <a:schemeClr val="bg1"/>
                </a:solidFill>
              </a:rPr>
              <a:t>number </a:t>
            </a:r>
            <a:r>
              <a:rPr lang="en-GB" sz="1050" dirty="0" smtClean="0">
                <a:solidFill>
                  <a:schemeClr val="bg1"/>
                </a:solidFill>
              </a:rPr>
              <a:t>one </a:t>
            </a:r>
            <a:r>
              <a:rPr lang="en-GB" sz="1050" dirty="0" smtClean="0">
                <a:solidFill>
                  <a:schemeClr val="bg1"/>
                </a:solidFill>
              </a:rPr>
              <a:t>mobile </a:t>
            </a:r>
            <a:r>
              <a:rPr lang="en-GB" sz="1050" dirty="0" smtClean="0">
                <a:solidFill>
                  <a:schemeClr val="bg1"/>
                </a:solidFill>
              </a:rPr>
              <a:t>communications supplier of choice in the United Kingdom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3213944" y="1915558"/>
            <a:ext cx="90264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Increase Revenue Per User</a:t>
            </a:r>
            <a:endParaRPr lang="en-GB" sz="900" b="1" dirty="0"/>
          </a:p>
        </p:txBody>
      </p:sp>
      <p:sp>
        <p:nvSpPr>
          <p:cNvPr id="32" name="Oval 31"/>
          <p:cNvSpPr/>
          <p:nvPr/>
        </p:nvSpPr>
        <p:spPr>
          <a:xfrm>
            <a:off x="4428343" y="1755356"/>
            <a:ext cx="92351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Increase Profit</a:t>
            </a:r>
            <a:endParaRPr lang="en-GB" sz="900" b="1" dirty="0"/>
          </a:p>
        </p:txBody>
      </p:sp>
      <p:sp>
        <p:nvSpPr>
          <p:cNvPr id="33" name="Oval 32"/>
          <p:cNvSpPr/>
          <p:nvPr/>
        </p:nvSpPr>
        <p:spPr>
          <a:xfrm>
            <a:off x="5662696" y="1921049"/>
            <a:ext cx="902643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Decrease Operating Costs</a:t>
            </a:r>
            <a:endParaRPr lang="en-GB" sz="900" b="1" dirty="0"/>
          </a:p>
        </p:txBody>
      </p:sp>
      <p:sp>
        <p:nvSpPr>
          <p:cNvPr id="35" name="Oval 34"/>
          <p:cNvSpPr/>
          <p:nvPr/>
        </p:nvSpPr>
        <p:spPr>
          <a:xfrm>
            <a:off x="4452421" y="3867179"/>
            <a:ext cx="899435" cy="632976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Improve </a:t>
            </a:r>
            <a:r>
              <a:rPr lang="en-GB" sz="900" b="1" dirty="0" smtClean="0"/>
              <a:t>Integrated</a:t>
            </a:r>
          </a:p>
          <a:p>
            <a:pPr algn="ctr"/>
            <a:r>
              <a:rPr lang="en-GB" sz="900" b="1" dirty="0" smtClean="0"/>
              <a:t>Billing</a:t>
            </a:r>
            <a:r>
              <a:rPr lang="en-GB" sz="900" b="1" dirty="0" smtClean="0"/>
              <a:t> </a:t>
            </a:r>
            <a:r>
              <a:rPr lang="en-GB" sz="900" b="1" dirty="0" smtClean="0"/>
              <a:t>Services</a:t>
            </a:r>
            <a:endParaRPr lang="en-GB" sz="900" b="1" dirty="0"/>
          </a:p>
        </p:txBody>
      </p:sp>
      <p:sp>
        <p:nvSpPr>
          <p:cNvPr id="36" name="Oval 35"/>
          <p:cNvSpPr/>
          <p:nvPr/>
        </p:nvSpPr>
        <p:spPr>
          <a:xfrm>
            <a:off x="5664299" y="3884308"/>
            <a:ext cx="899435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Ease of </a:t>
            </a:r>
            <a:r>
              <a:rPr lang="en-GB" sz="900" b="1" dirty="0"/>
              <a:t>u</a:t>
            </a:r>
            <a:r>
              <a:rPr lang="en-GB" sz="900" b="1" dirty="0" smtClean="0"/>
              <a:t>se </a:t>
            </a:r>
            <a:r>
              <a:rPr lang="en-GB" sz="900" b="1" dirty="0" smtClean="0"/>
              <a:t>for End Users</a:t>
            </a:r>
            <a:endParaRPr lang="en-GB" sz="900" b="1" dirty="0"/>
          </a:p>
        </p:txBody>
      </p:sp>
      <p:cxnSp>
        <p:nvCxnSpPr>
          <p:cNvPr id="66" name="Curved Connector 65"/>
          <p:cNvCxnSpPr>
            <a:stCxn id="35" idx="0"/>
            <a:endCxn id="47" idx="4"/>
          </p:cNvCxnSpPr>
          <p:nvPr/>
        </p:nvCxnSpPr>
        <p:spPr>
          <a:xfrm rot="5400000" flipH="1" flipV="1">
            <a:off x="5208120" y="3148456"/>
            <a:ext cx="412742" cy="1024704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stCxn id="35" idx="0"/>
            <a:endCxn id="40" idx="4"/>
          </p:cNvCxnSpPr>
          <p:nvPr/>
        </p:nvCxnSpPr>
        <p:spPr>
          <a:xfrm rot="5400000" flipH="1" flipV="1">
            <a:off x="4697986" y="3660962"/>
            <a:ext cx="410370" cy="2065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urved Connector 79"/>
          <p:cNvCxnSpPr>
            <a:stCxn id="47" idx="0"/>
            <a:endCxn id="33" idx="4"/>
          </p:cNvCxnSpPr>
          <p:nvPr/>
        </p:nvCxnSpPr>
        <p:spPr>
          <a:xfrm rot="5400000" flipH="1" flipV="1">
            <a:off x="5886712" y="2594156"/>
            <a:ext cx="267436" cy="187175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urved Connector 82"/>
          <p:cNvCxnSpPr>
            <a:stCxn id="40" idx="0"/>
            <a:endCxn id="29" idx="5"/>
          </p:cNvCxnSpPr>
          <p:nvPr/>
        </p:nvCxnSpPr>
        <p:spPr>
          <a:xfrm rot="16200000" flipV="1">
            <a:off x="4260303" y="2179932"/>
            <a:ext cx="367996" cy="919806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urved Connector 86"/>
          <p:cNvCxnSpPr>
            <a:stCxn id="29" idx="6"/>
            <a:endCxn id="32" idx="2"/>
          </p:cNvCxnSpPr>
          <p:nvPr/>
        </p:nvCxnSpPr>
        <p:spPr>
          <a:xfrm flipV="1">
            <a:off x="4116587" y="2071844"/>
            <a:ext cx="311756" cy="160202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urved Connector 87"/>
          <p:cNvCxnSpPr>
            <a:stCxn id="33" idx="2"/>
            <a:endCxn id="32" idx="6"/>
          </p:cNvCxnSpPr>
          <p:nvPr/>
        </p:nvCxnSpPr>
        <p:spPr>
          <a:xfrm rot="10800000">
            <a:off x="5351856" y="2071845"/>
            <a:ext cx="310840" cy="165693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4441599" y="2823833"/>
            <a:ext cx="925209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Market </a:t>
            </a:r>
            <a:r>
              <a:rPr lang="en-GB" sz="900" b="1" dirty="0" smtClean="0"/>
              <a:t>Perception</a:t>
            </a:r>
            <a:endParaRPr lang="en-GB" sz="900" b="1" dirty="0"/>
          </a:p>
        </p:txBody>
      </p:sp>
      <p:sp>
        <p:nvSpPr>
          <p:cNvPr id="47" name="Oval 46"/>
          <p:cNvSpPr/>
          <p:nvPr/>
        </p:nvSpPr>
        <p:spPr>
          <a:xfrm>
            <a:off x="5464238" y="2821461"/>
            <a:ext cx="925209" cy="632976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Improve End User Experience</a:t>
            </a:r>
            <a:endParaRPr lang="en-GB" sz="900" b="1" dirty="0"/>
          </a:p>
        </p:txBody>
      </p:sp>
      <p:sp>
        <p:nvSpPr>
          <p:cNvPr id="53" name="Oval 52"/>
          <p:cNvSpPr/>
          <p:nvPr/>
        </p:nvSpPr>
        <p:spPr>
          <a:xfrm>
            <a:off x="5609356" y="4998612"/>
            <a:ext cx="1060518" cy="632976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63500" dist="38100" dir="36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b="1" dirty="0" smtClean="0"/>
              <a:t> </a:t>
            </a:r>
            <a:r>
              <a:rPr lang="en-GB" sz="900" b="1" dirty="0" smtClean="0"/>
              <a:t>Improve</a:t>
            </a:r>
          </a:p>
          <a:p>
            <a:pPr algn="ctr"/>
            <a:r>
              <a:rPr lang="en-GB" sz="900" b="1" dirty="0" smtClean="0"/>
              <a:t>Billing</a:t>
            </a:r>
            <a:r>
              <a:rPr lang="en-GB" sz="900" b="1" dirty="0" smtClean="0"/>
              <a:t> Technology</a:t>
            </a:r>
            <a:endParaRPr lang="en-GB" sz="900" b="1" dirty="0"/>
          </a:p>
        </p:txBody>
      </p:sp>
      <p:cxnSp>
        <p:nvCxnSpPr>
          <p:cNvPr id="90" name="Curved Connector 89"/>
          <p:cNvCxnSpPr>
            <a:stCxn id="36" idx="0"/>
            <a:endCxn id="47" idx="4"/>
          </p:cNvCxnSpPr>
          <p:nvPr/>
        </p:nvCxnSpPr>
        <p:spPr>
          <a:xfrm rot="16200000" flipV="1">
            <a:off x="5805495" y="3575786"/>
            <a:ext cx="429871" cy="187174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Tier </a:t>
            </a:r>
            <a:r>
              <a:rPr lang="en-GB" dirty="0" smtClean="0"/>
              <a:t>2 </a:t>
            </a:r>
            <a:r>
              <a:rPr lang="en-GB" dirty="0" smtClean="0"/>
              <a:t>Strategy </a:t>
            </a:r>
            <a:r>
              <a:rPr lang="en-GB" dirty="0" smtClean="0"/>
              <a:t>Map – Billing Operations </a:t>
            </a:r>
            <a:endParaRPr lang="en-GB" dirty="0"/>
          </a:p>
        </p:txBody>
      </p:sp>
      <p:sp>
        <p:nvSpPr>
          <p:cNvPr id="30" name="Rounded Rectangle 29"/>
          <p:cNvSpPr/>
          <p:nvPr/>
        </p:nvSpPr>
        <p:spPr>
          <a:xfrm>
            <a:off x="1126042" y="1398120"/>
            <a:ext cx="6700417" cy="252028"/>
          </a:xfrm>
          <a:prstGeom prst="roundRect">
            <a:avLst>
              <a:gd name="adj" fmla="val 15230"/>
            </a:avLst>
          </a:prstGeom>
          <a:solidFill>
            <a:schemeClr val="tx2">
              <a:lumMod val="7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bg1"/>
                </a:solidFill>
              </a:rPr>
              <a:t>Department </a:t>
            </a:r>
            <a:r>
              <a:rPr lang="en-GB" sz="1050" dirty="0" smtClean="0">
                <a:solidFill>
                  <a:schemeClr val="bg1"/>
                </a:solidFill>
              </a:rPr>
              <a:t>Purpose:  </a:t>
            </a:r>
            <a:r>
              <a:rPr lang="en-GB" sz="1050" dirty="0" smtClean="0">
                <a:solidFill>
                  <a:schemeClr val="bg1"/>
                </a:solidFill>
              </a:rPr>
              <a:t>To provide a flexible but highly resilient automated customer billing platform </a:t>
            </a:r>
            <a:endParaRPr lang="en-GB" sz="1050" dirty="0">
              <a:solidFill>
                <a:schemeClr val="bg1"/>
              </a:solidFill>
            </a:endParaRPr>
          </a:p>
        </p:txBody>
      </p:sp>
      <p:cxnSp>
        <p:nvCxnSpPr>
          <p:cNvPr id="38" name="Curved Connector 37"/>
          <p:cNvCxnSpPr>
            <a:stCxn id="53" idx="0"/>
            <a:endCxn id="36" idx="4"/>
          </p:cNvCxnSpPr>
          <p:nvPr/>
        </p:nvCxnSpPr>
        <p:spPr>
          <a:xfrm rot="16200000" flipV="1">
            <a:off x="5886152" y="4745149"/>
            <a:ext cx="481328" cy="25598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40"/>
          <p:cNvCxnSpPr>
            <a:stCxn id="53" idx="0"/>
            <a:endCxn id="35" idx="4"/>
          </p:cNvCxnSpPr>
          <p:nvPr/>
        </p:nvCxnSpPr>
        <p:spPr>
          <a:xfrm rot="16200000" flipV="1">
            <a:off x="5271649" y="4130646"/>
            <a:ext cx="498457" cy="1237476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193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9350</TotalTime>
  <Words>763</Words>
  <Application>Microsoft Office PowerPoint</Application>
  <PresentationFormat>On-screen Show (4:3)</PresentationFormat>
  <Paragraphs>174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Segoe UI</vt:lpstr>
      <vt:lpstr>Clarity</vt:lpstr>
      <vt:lpstr>PowerPoint Presentation</vt:lpstr>
      <vt:lpstr>Sample Integrated Strategy Map</vt:lpstr>
      <vt:lpstr>Tier 1 Strategy Map</vt:lpstr>
      <vt:lpstr>Tier 2 Strategy Map – Information Technology</vt:lpstr>
      <vt:lpstr>Tier 2 Strategy Map - Marketing</vt:lpstr>
      <vt:lpstr>Tier 2 Strategy Map – Human Resources</vt:lpstr>
      <vt:lpstr>Tier 2 Strategy Map – Networks</vt:lpstr>
      <vt:lpstr>Tier 2 Strategy Map – Billing Operations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Clive Keyte</dc:creator>
  <cp:lastModifiedBy>Clive Keyte</cp:lastModifiedBy>
  <cp:revision>680</cp:revision>
  <cp:lastPrinted>2015-03-27T15:19:22Z</cp:lastPrinted>
  <dcterms:created xsi:type="dcterms:W3CDTF">2011-08-08T07:14:26Z</dcterms:created>
  <dcterms:modified xsi:type="dcterms:W3CDTF">2015-03-31T15:46:56Z</dcterms:modified>
</cp:coreProperties>
</file>