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  <p:sldMasterId id="2147483973" r:id="rId2"/>
  </p:sldMasterIdLst>
  <p:notesMasterIdLst>
    <p:notesMasterId r:id="rId15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6" r:id="rId12"/>
    <p:sldId id="267" r:id="rId13"/>
    <p:sldId id="265" r:id="rId14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EE1C25"/>
    <a:srgbClr val="4C5A6A"/>
    <a:srgbClr val="00DC00"/>
    <a:srgbClr val="FA4E4E"/>
    <a:srgbClr val="AD1221"/>
    <a:srgbClr val="808080"/>
    <a:srgbClr val="66CCFF"/>
    <a:srgbClr val="CC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0562" autoAdjust="0"/>
    <p:restoredTop sz="94637" autoAdjust="0"/>
  </p:normalViewPr>
  <p:slideViewPr>
    <p:cSldViewPr>
      <p:cViewPr varScale="1">
        <p:scale>
          <a:sx n="152" d="100"/>
          <a:sy n="152" d="100"/>
        </p:scale>
        <p:origin x="184" y="9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DCF633F-FE7B-48E3-B00E-3B8F3F01AA8B}" type="doc">
      <dgm:prSet loTypeId="urn:microsoft.com/office/officeart/2005/8/layout/cycle4#1" loCatId="relationship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FFC5429F-740B-4BAE-95DC-62595958739B}">
      <dgm:prSet phldrT="[Текст]"/>
      <dgm:spPr/>
      <dgm:t>
        <a:bodyPr/>
        <a:lstStyle/>
        <a:p>
          <a:pPr algn="l"/>
          <a:r>
            <a:rPr lang="en-US" dirty="0" smtClean="0"/>
            <a:t>Financial</a:t>
          </a:r>
          <a:endParaRPr lang="en-US" dirty="0"/>
        </a:p>
      </dgm:t>
    </dgm:pt>
    <dgm:pt modelId="{DEC1AA53-7670-414F-99B4-D30E9F7F5749}" type="parTrans" cxnId="{5798AD91-C180-49B1-ABCF-FA8E1DB6C027}">
      <dgm:prSet/>
      <dgm:spPr/>
      <dgm:t>
        <a:bodyPr/>
        <a:lstStyle/>
        <a:p>
          <a:endParaRPr lang="en-US"/>
        </a:p>
      </dgm:t>
    </dgm:pt>
    <dgm:pt modelId="{7CB8C440-F19E-4E28-9506-09DF7A8914BD}" type="sibTrans" cxnId="{5798AD91-C180-49B1-ABCF-FA8E1DB6C027}">
      <dgm:prSet/>
      <dgm:spPr/>
      <dgm:t>
        <a:bodyPr/>
        <a:lstStyle/>
        <a:p>
          <a:endParaRPr lang="en-US"/>
        </a:p>
      </dgm:t>
    </dgm:pt>
    <dgm:pt modelId="{7017EA7A-9F69-4AD1-B739-45599DEC0878}">
      <dgm:prSet phldrT="[Текст]"/>
      <dgm:spPr/>
      <dgm:t>
        <a:bodyPr/>
        <a:lstStyle/>
        <a:p>
          <a:r>
            <a:rPr lang="en-US" dirty="0" smtClean="0"/>
            <a:t>Indicator 1</a:t>
          </a:r>
          <a:endParaRPr lang="en-US" dirty="0"/>
        </a:p>
      </dgm:t>
    </dgm:pt>
    <dgm:pt modelId="{E3D96CCB-5284-4E83-B232-CDC51EE06DCD}" type="parTrans" cxnId="{E8612091-B62B-4B0D-A842-742277CE76C3}">
      <dgm:prSet/>
      <dgm:spPr/>
      <dgm:t>
        <a:bodyPr/>
        <a:lstStyle/>
        <a:p>
          <a:endParaRPr lang="en-US"/>
        </a:p>
      </dgm:t>
    </dgm:pt>
    <dgm:pt modelId="{5EF51475-2712-4307-A6DE-3CF8449EBBAA}" type="sibTrans" cxnId="{E8612091-B62B-4B0D-A842-742277CE76C3}">
      <dgm:prSet/>
      <dgm:spPr/>
      <dgm:t>
        <a:bodyPr/>
        <a:lstStyle/>
        <a:p>
          <a:endParaRPr lang="en-US"/>
        </a:p>
      </dgm:t>
    </dgm:pt>
    <dgm:pt modelId="{2F96B966-08F6-46A6-89D6-DEF5B19B314E}">
      <dgm:prSet phldrT="[Текст]"/>
      <dgm:spPr/>
      <dgm:t>
        <a:bodyPr/>
        <a:lstStyle/>
        <a:p>
          <a:pPr algn="r"/>
          <a:r>
            <a:rPr lang="en-US" dirty="0" smtClean="0"/>
            <a:t>Customer</a:t>
          </a:r>
          <a:endParaRPr lang="en-US" dirty="0"/>
        </a:p>
      </dgm:t>
    </dgm:pt>
    <dgm:pt modelId="{A45C63C4-B32C-4541-A337-E3874D1D7DF2}" type="parTrans" cxnId="{B9AECBC9-6A8D-47A0-B9F7-AD274BD94B09}">
      <dgm:prSet/>
      <dgm:spPr/>
      <dgm:t>
        <a:bodyPr/>
        <a:lstStyle/>
        <a:p>
          <a:endParaRPr lang="en-US"/>
        </a:p>
      </dgm:t>
    </dgm:pt>
    <dgm:pt modelId="{0A9C8DDE-C82C-4F39-848F-CA94DCE89662}" type="sibTrans" cxnId="{B9AECBC9-6A8D-47A0-B9F7-AD274BD94B09}">
      <dgm:prSet/>
      <dgm:spPr/>
      <dgm:t>
        <a:bodyPr/>
        <a:lstStyle/>
        <a:p>
          <a:endParaRPr lang="en-US"/>
        </a:p>
      </dgm:t>
    </dgm:pt>
    <dgm:pt modelId="{DE3BC994-31E2-42CE-A6D6-1212BBF837B3}">
      <dgm:prSet phldrT="[Текст]"/>
      <dgm:spPr/>
      <dgm:t>
        <a:bodyPr/>
        <a:lstStyle/>
        <a:p>
          <a:r>
            <a:rPr lang="en-US" dirty="0" smtClean="0"/>
            <a:t>Indicator 1</a:t>
          </a:r>
          <a:endParaRPr lang="en-US" dirty="0"/>
        </a:p>
      </dgm:t>
    </dgm:pt>
    <dgm:pt modelId="{03AD576E-498B-43DD-AA4E-629868BE8C18}" type="parTrans" cxnId="{29383598-55C1-46FE-B277-CEC9AAA9D8B4}">
      <dgm:prSet/>
      <dgm:spPr/>
      <dgm:t>
        <a:bodyPr/>
        <a:lstStyle/>
        <a:p>
          <a:endParaRPr lang="en-US"/>
        </a:p>
      </dgm:t>
    </dgm:pt>
    <dgm:pt modelId="{F3991B9D-E823-4862-ADF4-E72CFAAC8A45}" type="sibTrans" cxnId="{29383598-55C1-46FE-B277-CEC9AAA9D8B4}">
      <dgm:prSet/>
      <dgm:spPr/>
      <dgm:t>
        <a:bodyPr/>
        <a:lstStyle/>
        <a:p>
          <a:endParaRPr lang="en-US"/>
        </a:p>
      </dgm:t>
    </dgm:pt>
    <dgm:pt modelId="{C571C3B6-F572-429C-B8A0-DDEFF63D771E}">
      <dgm:prSet phldrT="[Текст]"/>
      <dgm:spPr/>
      <dgm:t>
        <a:bodyPr/>
        <a:lstStyle/>
        <a:p>
          <a:pPr algn="r"/>
          <a:r>
            <a:rPr lang="en-US" dirty="0" smtClean="0"/>
            <a:t>Organisational Capacity</a:t>
          </a:r>
          <a:endParaRPr lang="en-US" dirty="0"/>
        </a:p>
      </dgm:t>
    </dgm:pt>
    <dgm:pt modelId="{0B20B126-550C-4AA9-9DDA-4EAD5505A052}" type="parTrans" cxnId="{601BEFB6-7949-4643-9232-C18A951E83F1}">
      <dgm:prSet/>
      <dgm:spPr/>
      <dgm:t>
        <a:bodyPr/>
        <a:lstStyle/>
        <a:p>
          <a:endParaRPr lang="en-US"/>
        </a:p>
      </dgm:t>
    </dgm:pt>
    <dgm:pt modelId="{94C5EB12-F6C1-430D-8D0C-3024E82DD958}" type="sibTrans" cxnId="{601BEFB6-7949-4643-9232-C18A951E83F1}">
      <dgm:prSet/>
      <dgm:spPr/>
      <dgm:t>
        <a:bodyPr/>
        <a:lstStyle/>
        <a:p>
          <a:endParaRPr lang="en-US"/>
        </a:p>
      </dgm:t>
    </dgm:pt>
    <dgm:pt modelId="{4D932741-1CBB-4D2D-ACA4-301517D440A4}">
      <dgm:prSet phldrT="[Текст]"/>
      <dgm:spPr/>
      <dgm:t>
        <a:bodyPr/>
        <a:lstStyle/>
        <a:p>
          <a:r>
            <a:rPr lang="en-US" dirty="0" smtClean="0"/>
            <a:t>Indicator 1</a:t>
          </a:r>
          <a:endParaRPr lang="en-US" dirty="0"/>
        </a:p>
      </dgm:t>
    </dgm:pt>
    <dgm:pt modelId="{4B4FF781-33CE-4857-B849-2C3FDC558680}" type="parTrans" cxnId="{DD989F4E-C02E-4C96-9B8F-4D600B264295}">
      <dgm:prSet/>
      <dgm:spPr/>
      <dgm:t>
        <a:bodyPr/>
        <a:lstStyle/>
        <a:p>
          <a:endParaRPr lang="en-US"/>
        </a:p>
      </dgm:t>
    </dgm:pt>
    <dgm:pt modelId="{F7F0F112-C44A-4176-8391-74AA5AAE73AE}" type="sibTrans" cxnId="{DD989F4E-C02E-4C96-9B8F-4D600B264295}">
      <dgm:prSet/>
      <dgm:spPr/>
      <dgm:t>
        <a:bodyPr/>
        <a:lstStyle/>
        <a:p>
          <a:endParaRPr lang="en-US"/>
        </a:p>
      </dgm:t>
    </dgm:pt>
    <dgm:pt modelId="{8FFFF72A-1AB4-42C6-A103-8C807B69A277}">
      <dgm:prSet phldrT="[Текст]"/>
      <dgm:spPr/>
      <dgm:t>
        <a:bodyPr/>
        <a:lstStyle/>
        <a:p>
          <a:pPr algn="l"/>
          <a:r>
            <a:rPr lang="en-US" dirty="0" smtClean="0"/>
            <a:t>Internal Processes</a:t>
          </a:r>
          <a:endParaRPr lang="en-US" dirty="0"/>
        </a:p>
      </dgm:t>
    </dgm:pt>
    <dgm:pt modelId="{6DF2CEC0-FBBE-4B0E-8424-5D03D08D99EE}" type="parTrans" cxnId="{0B63F6B5-4332-4A8F-8088-C41A5E49178E}">
      <dgm:prSet/>
      <dgm:spPr/>
      <dgm:t>
        <a:bodyPr/>
        <a:lstStyle/>
        <a:p>
          <a:endParaRPr lang="en-US"/>
        </a:p>
      </dgm:t>
    </dgm:pt>
    <dgm:pt modelId="{DE929F6F-1164-495D-B918-71465E8F4261}" type="sibTrans" cxnId="{0B63F6B5-4332-4A8F-8088-C41A5E49178E}">
      <dgm:prSet/>
      <dgm:spPr/>
      <dgm:t>
        <a:bodyPr/>
        <a:lstStyle/>
        <a:p>
          <a:endParaRPr lang="en-US"/>
        </a:p>
      </dgm:t>
    </dgm:pt>
    <dgm:pt modelId="{23B8A7F4-CC50-4F32-ACBE-BD0E4D77F661}">
      <dgm:prSet phldrT="[Текст]"/>
      <dgm:spPr/>
      <dgm:t>
        <a:bodyPr/>
        <a:lstStyle/>
        <a:p>
          <a:r>
            <a:rPr lang="en-US" dirty="0" smtClean="0"/>
            <a:t>Indicator 1</a:t>
          </a:r>
          <a:endParaRPr lang="en-US" dirty="0"/>
        </a:p>
      </dgm:t>
    </dgm:pt>
    <dgm:pt modelId="{4236D4C9-1640-4CEE-A1CB-0369142ABCAB}" type="parTrans" cxnId="{496CA3D3-0563-4B51-BC62-27B6617DED16}">
      <dgm:prSet/>
      <dgm:spPr/>
      <dgm:t>
        <a:bodyPr/>
        <a:lstStyle/>
        <a:p>
          <a:endParaRPr lang="en-US"/>
        </a:p>
      </dgm:t>
    </dgm:pt>
    <dgm:pt modelId="{3E80794D-2634-4E9D-8A26-F67F8D94E53D}" type="sibTrans" cxnId="{496CA3D3-0563-4B51-BC62-27B6617DED16}">
      <dgm:prSet/>
      <dgm:spPr/>
      <dgm:t>
        <a:bodyPr/>
        <a:lstStyle/>
        <a:p>
          <a:endParaRPr lang="en-US"/>
        </a:p>
      </dgm:t>
    </dgm:pt>
    <dgm:pt modelId="{AF629CDB-3B6E-4875-B413-AC4AC1FC4BDF}">
      <dgm:prSet phldrT="[Текст]"/>
      <dgm:spPr/>
      <dgm:t>
        <a:bodyPr/>
        <a:lstStyle/>
        <a:p>
          <a:r>
            <a:rPr lang="en-US" dirty="0" smtClean="0"/>
            <a:t>Indicator 2</a:t>
          </a:r>
          <a:endParaRPr lang="en-US" dirty="0"/>
        </a:p>
      </dgm:t>
    </dgm:pt>
    <dgm:pt modelId="{17832E55-6897-4241-8D8B-62D85424510F}" type="parTrans" cxnId="{FF64F7E4-5880-4BAA-A573-ECE4CF6C9976}">
      <dgm:prSet/>
      <dgm:spPr/>
      <dgm:t>
        <a:bodyPr/>
        <a:lstStyle/>
        <a:p>
          <a:endParaRPr lang="en-US"/>
        </a:p>
      </dgm:t>
    </dgm:pt>
    <dgm:pt modelId="{CE0ECF27-8D07-417F-829C-135CE3F3C4D8}" type="sibTrans" cxnId="{FF64F7E4-5880-4BAA-A573-ECE4CF6C9976}">
      <dgm:prSet/>
      <dgm:spPr/>
      <dgm:t>
        <a:bodyPr/>
        <a:lstStyle/>
        <a:p>
          <a:endParaRPr lang="en-US"/>
        </a:p>
      </dgm:t>
    </dgm:pt>
    <dgm:pt modelId="{5492A103-8169-4F6D-860B-2485DE7A5E01}">
      <dgm:prSet phldrT="[Текст]"/>
      <dgm:spPr/>
      <dgm:t>
        <a:bodyPr/>
        <a:lstStyle/>
        <a:p>
          <a:r>
            <a:rPr lang="en-US" dirty="0" smtClean="0"/>
            <a:t>Indicator 3</a:t>
          </a:r>
          <a:endParaRPr lang="en-US" dirty="0"/>
        </a:p>
      </dgm:t>
    </dgm:pt>
    <dgm:pt modelId="{952FFDFE-76AA-470F-9165-0F226ED11C14}" type="parTrans" cxnId="{00DC3F3C-4CFA-4C08-9CF1-8876FEE8E90E}">
      <dgm:prSet/>
      <dgm:spPr/>
      <dgm:t>
        <a:bodyPr/>
        <a:lstStyle/>
        <a:p>
          <a:endParaRPr lang="en-US"/>
        </a:p>
      </dgm:t>
    </dgm:pt>
    <dgm:pt modelId="{346CD544-F5C3-48C1-9902-1446CBEB7F26}" type="sibTrans" cxnId="{00DC3F3C-4CFA-4C08-9CF1-8876FEE8E90E}">
      <dgm:prSet/>
      <dgm:spPr/>
      <dgm:t>
        <a:bodyPr/>
        <a:lstStyle/>
        <a:p>
          <a:endParaRPr lang="en-US"/>
        </a:p>
      </dgm:t>
    </dgm:pt>
    <dgm:pt modelId="{C76445E4-EAE8-40C9-A624-F1E533956828}">
      <dgm:prSet/>
      <dgm:spPr/>
      <dgm:t>
        <a:bodyPr/>
        <a:lstStyle/>
        <a:p>
          <a:r>
            <a:rPr lang="en-US" smtClean="0"/>
            <a:t>Indicator 2</a:t>
          </a:r>
          <a:endParaRPr lang="en-US" dirty="0"/>
        </a:p>
      </dgm:t>
    </dgm:pt>
    <dgm:pt modelId="{EA89C9AD-BD6A-4BE7-AC4D-5B699FFF0993}" type="parTrans" cxnId="{258F7D4E-7F4D-4912-BC5A-E6C60E871A81}">
      <dgm:prSet/>
      <dgm:spPr/>
      <dgm:t>
        <a:bodyPr/>
        <a:lstStyle/>
        <a:p>
          <a:endParaRPr lang="en-US"/>
        </a:p>
      </dgm:t>
    </dgm:pt>
    <dgm:pt modelId="{E59A521F-9CF4-45EF-B010-D2635C8E6E04}" type="sibTrans" cxnId="{258F7D4E-7F4D-4912-BC5A-E6C60E871A81}">
      <dgm:prSet/>
      <dgm:spPr/>
      <dgm:t>
        <a:bodyPr/>
        <a:lstStyle/>
        <a:p>
          <a:endParaRPr lang="en-US"/>
        </a:p>
      </dgm:t>
    </dgm:pt>
    <dgm:pt modelId="{E95F1A17-62E9-4EDF-94C2-8DD02A01F3BF}">
      <dgm:prSet/>
      <dgm:spPr/>
      <dgm:t>
        <a:bodyPr/>
        <a:lstStyle/>
        <a:p>
          <a:r>
            <a:rPr lang="en-US" dirty="0" smtClean="0"/>
            <a:t>Indicator 3</a:t>
          </a:r>
          <a:endParaRPr lang="en-US" dirty="0"/>
        </a:p>
      </dgm:t>
    </dgm:pt>
    <dgm:pt modelId="{EE2A7A81-2A1A-44C9-BF11-26C0CF0E5E19}" type="parTrans" cxnId="{30FD4944-9477-4692-8FBC-66E292C9B923}">
      <dgm:prSet/>
      <dgm:spPr/>
      <dgm:t>
        <a:bodyPr/>
        <a:lstStyle/>
        <a:p>
          <a:endParaRPr lang="en-US"/>
        </a:p>
      </dgm:t>
    </dgm:pt>
    <dgm:pt modelId="{47B622FE-45A9-43CE-B6DA-ACC403E5CB76}" type="sibTrans" cxnId="{30FD4944-9477-4692-8FBC-66E292C9B923}">
      <dgm:prSet/>
      <dgm:spPr/>
      <dgm:t>
        <a:bodyPr/>
        <a:lstStyle/>
        <a:p>
          <a:endParaRPr lang="en-US"/>
        </a:p>
      </dgm:t>
    </dgm:pt>
    <dgm:pt modelId="{34816CB6-2275-4B62-9FE2-75165513141F}">
      <dgm:prSet/>
      <dgm:spPr/>
      <dgm:t>
        <a:bodyPr/>
        <a:lstStyle/>
        <a:p>
          <a:r>
            <a:rPr lang="en-US" smtClean="0"/>
            <a:t>Indicator 2</a:t>
          </a:r>
          <a:endParaRPr lang="en-US" dirty="0"/>
        </a:p>
      </dgm:t>
    </dgm:pt>
    <dgm:pt modelId="{121E58B2-A3C5-4653-A48B-883959FAC941}" type="parTrans" cxnId="{F38AFA49-2501-4BA0-9A4E-B4F8EF0C8B2C}">
      <dgm:prSet/>
      <dgm:spPr/>
      <dgm:t>
        <a:bodyPr/>
        <a:lstStyle/>
        <a:p>
          <a:endParaRPr lang="en-US"/>
        </a:p>
      </dgm:t>
    </dgm:pt>
    <dgm:pt modelId="{20AEAA99-6D44-49AD-A75C-03273B4AAB09}" type="sibTrans" cxnId="{F38AFA49-2501-4BA0-9A4E-B4F8EF0C8B2C}">
      <dgm:prSet/>
      <dgm:spPr/>
      <dgm:t>
        <a:bodyPr/>
        <a:lstStyle/>
        <a:p>
          <a:endParaRPr lang="en-US"/>
        </a:p>
      </dgm:t>
    </dgm:pt>
    <dgm:pt modelId="{7765773D-A3AA-4469-83F0-0FCEB9D6FA79}">
      <dgm:prSet/>
      <dgm:spPr/>
      <dgm:t>
        <a:bodyPr/>
        <a:lstStyle/>
        <a:p>
          <a:r>
            <a:rPr lang="en-US" dirty="0" smtClean="0"/>
            <a:t>Indicator 3</a:t>
          </a:r>
          <a:endParaRPr lang="en-US" dirty="0"/>
        </a:p>
      </dgm:t>
    </dgm:pt>
    <dgm:pt modelId="{A48FB36B-EB42-48AF-ABA1-B5EF6D67A403}" type="parTrans" cxnId="{5C525744-651E-4D54-A266-00237CEE4CDE}">
      <dgm:prSet/>
      <dgm:spPr/>
      <dgm:t>
        <a:bodyPr/>
        <a:lstStyle/>
        <a:p>
          <a:endParaRPr lang="en-US"/>
        </a:p>
      </dgm:t>
    </dgm:pt>
    <dgm:pt modelId="{7F05D421-6933-4AAE-877E-9E02238BEFEC}" type="sibTrans" cxnId="{5C525744-651E-4D54-A266-00237CEE4CDE}">
      <dgm:prSet/>
      <dgm:spPr/>
      <dgm:t>
        <a:bodyPr/>
        <a:lstStyle/>
        <a:p>
          <a:endParaRPr lang="en-US"/>
        </a:p>
      </dgm:t>
    </dgm:pt>
    <dgm:pt modelId="{BFCA884B-1F11-4E88-9AD9-8B416C749DD0}">
      <dgm:prSet/>
      <dgm:spPr/>
      <dgm:t>
        <a:bodyPr/>
        <a:lstStyle/>
        <a:p>
          <a:r>
            <a:rPr lang="en-US" smtClean="0"/>
            <a:t>Indicator 2</a:t>
          </a:r>
          <a:endParaRPr lang="en-US" dirty="0"/>
        </a:p>
      </dgm:t>
    </dgm:pt>
    <dgm:pt modelId="{372EB7DA-C2D5-4283-9706-A6EB836158FE}" type="parTrans" cxnId="{5565C040-8402-4D8D-A25B-F3FDBC9951E3}">
      <dgm:prSet/>
      <dgm:spPr/>
      <dgm:t>
        <a:bodyPr/>
        <a:lstStyle/>
        <a:p>
          <a:endParaRPr lang="en-US"/>
        </a:p>
      </dgm:t>
    </dgm:pt>
    <dgm:pt modelId="{24DEA6AB-178C-4DF8-9B76-7A3DF7114F6F}" type="sibTrans" cxnId="{5565C040-8402-4D8D-A25B-F3FDBC9951E3}">
      <dgm:prSet/>
      <dgm:spPr/>
      <dgm:t>
        <a:bodyPr/>
        <a:lstStyle/>
        <a:p>
          <a:endParaRPr lang="en-US"/>
        </a:p>
      </dgm:t>
    </dgm:pt>
    <dgm:pt modelId="{7E91968B-04F3-44FF-BF7D-9D45534B8C68}">
      <dgm:prSet/>
      <dgm:spPr/>
      <dgm:t>
        <a:bodyPr/>
        <a:lstStyle/>
        <a:p>
          <a:r>
            <a:rPr lang="en-US" dirty="0" smtClean="0"/>
            <a:t>Indicator 3</a:t>
          </a:r>
          <a:endParaRPr lang="en-US" dirty="0"/>
        </a:p>
      </dgm:t>
    </dgm:pt>
    <dgm:pt modelId="{66B555AE-735F-466F-91B9-CB9B6DACBF05}" type="parTrans" cxnId="{B2C0F910-86CA-480E-9135-8523202EB7E1}">
      <dgm:prSet/>
      <dgm:spPr/>
      <dgm:t>
        <a:bodyPr/>
        <a:lstStyle/>
        <a:p>
          <a:endParaRPr lang="en-US"/>
        </a:p>
      </dgm:t>
    </dgm:pt>
    <dgm:pt modelId="{23793ED3-FEDD-424F-8848-E70BBC80868E}" type="sibTrans" cxnId="{B2C0F910-86CA-480E-9135-8523202EB7E1}">
      <dgm:prSet/>
      <dgm:spPr/>
      <dgm:t>
        <a:bodyPr/>
        <a:lstStyle/>
        <a:p>
          <a:endParaRPr lang="en-US"/>
        </a:p>
      </dgm:t>
    </dgm:pt>
    <dgm:pt modelId="{4DF0A5DD-950D-4AB7-93BD-8BB977C61A39}" type="pres">
      <dgm:prSet presAssocID="{DDCF633F-FE7B-48E3-B00E-3B8F3F01AA8B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65CF186-DB77-42ED-87F5-AA506E3D1918}" type="pres">
      <dgm:prSet presAssocID="{DDCF633F-FE7B-48E3-B00E-3B8F3F01AA8B}" presName="children" presStyleCnt="0"/>
      <dgm:spPr/>
      <dgm:t>
        <a:bodyPr/>
        <a:lstStyle/>
        <a:p>
          <a:endParaRPr lang="en-US"/>
        </a:p>
      </dgm:t>
    </dgm:pt>
    <dgm:pt modelId="{F73E1A05-A7D4-4C39-965F-86F16D9B2718}" type="pres">
      <dgm:prSet presAssocID="{DDCF633F-FE7B-48E3-B00E-3B8F3F01AA8B}" presName="child1group" presStyleCnt="0"/>
      <dgm:spPr/>
      <dgm:t>
        <a:bodyPr/>
        <a:lstStyle/>
        <a:p>
          <a:endParaRPr lang="en-US"/>
        </a:p>
      </dgm:t>
    </dgm:pt>
    <dgm:pt modelId="{A342CFD0-13C3-487B-BB5F-D7BDC1882A4D}" type="pres">
      <dgm:prSet presAssocID="{DDCF633F-FE7B-48E3-B00E-3B8F3F01AA8B}" presName="child1" presStyleLbl="bgAcc1" presStyleIdx="0" presStyleCnt="4" custLinFactNeighborX="1826" custLinFactNeighborY="-5426"/>
      <dgm:spPr/>
      <dgm:t>
        <a:bodyPr/>
        <a:lstStyle/>
        <a:p>
          <a:endParaRPr lang="en-US"/>
        </a:p>
      </dgm:t>
    </dgm:pt>
    <dgm:pt modelId="{EA360337-EDCF-4870-8EC8-250164545963}" type="pres">
      <dgm:prSet presAssocID="{DDCF633F-FE7B-48E3-B00E-3B8F3F01AA8B}" presName="child1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ECDA70-A1FB-47DE-93C4-683CA5DA7616}" type="pres">
      <dgm:prSet presAssocID="{DDCF633F-FE7B-48E3-B00E-3B8F3F01AA8B}" presName="child2group" presStyleCnt="0"/>
      <dgm:spPr/>
      <dgm:t>
        <a:bodyPr/>
        <a:lstStyle/>
        <a:p>
          <a:endParaRPr lang="en-US"/>
        </a:p>
      </dgm:t>
    </dgm:pt>
    <dgm:pt modelId="{85B27527-81AA-4CC5-8A1C-02D6E933D856}" type="pres">
      <dgm:prSet presAssocID="{DDCF633F-FE7B-48E3-B00E-3B8F3F01AA8B}" presName="child2" presStyleLbl="bgAcc1" presStyleIdx="1" presStyleCnt="4"/>
      <dgm:spPr/>
      <dgm:t>
        <a:bodyPr/>
        <a:lstStyle/>
        <a:p>
          <a:endParaRPr lang="en-US"/>
        </a:p>
      </dgm:t>
    </dgm:pt>
    <dgm:pt modelId="{60EE5B04-9416-4F7D-8450-1A45C601222D}" type="pres">
      <dgm:prSet presAssocID="{DDCF633F-FE7B-48E3-B00E-3B8F3F01AA8B}" presName="child2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E364690-373C-48EF-A283-CD55D3BD1FAE}" type="pres">
      <dgm:prSet presAssocID="{DDCF633F-FE7B-48E3-B00E-3B8F3F01AA8B}" presName="child3group" presStyleCnt="0"/>
      <dgm:spPr/>
      <dgm:t>
        <a:bodyPr/>
        <a:lstStyle/>
        <a:p>
          <a:endParaRPr lang="en-US"/>
        </a:p>
      </dgm:t>
    </dgm:pt>
    <dgm:pt modelId="{CA1AF6B5-0CEE-48E1-8980-5974BB093ACF}" type="pres">
      <dgm:prSet presAssocID="{DDCF633F-FE7B-48E3-B00E-3B8F3F01AA8B}" presName="child3" presStyleLbl="bgAcc1" presStyleIdx="2" presStyleCnt="4"/>
      <dgm:spPr/>
      <dgm:t>
        <a:bodyPr/>
        <a:lstStyle/>
        <a:p>
          <a:endParaRPr lang="en-US"/>
        </a:p>
      </dgm:t>
    </dgm:pt>
    <dgm:pt modelId="{F7DDD6F5-4FA0-439F-BCBB-71A1915435AF}" type="pres">
      <dgm:prSet presAssocID="{DDCF633F-FE7B-48E3-B00E-3B8F3F01AA8B}" presName="child3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0D576E-2AF5-45A9-819D-6728342BC602}" type="pres">
      <dgm:prSet presAssocID="{DDCF633F-FE7B-48E3-B00E-3B8F3F01AA8B}" presName="child4group" presStyleCnt="0"/>
      <dgm:spPr/>
      <dgm:t>
        <a:bodyPr/>
        <a:lstStyle/>
        <a:p>
          <a:endParaRPr lang="en-US"/>
        </a:p>
      </dgm:t>
    </dgm:pt>
    <dgm:pt modelId="{6C15E08F-2EC6-42F8-B710-BDB2237FA98A}" type="pres">
      <dgm:prSet presAssocID="{DDCF633F-FE7B-48E3-B00E-3B8F3F01AA8B}" presName="child4" presStyleLbl="bgAcc1" presStyleIdx="3" presStyleCnt="4"/>
      <dgm:spPr/>
      <dgm:t>
        <a:bodyPr/>
        <a:lstStyle/>
        <a:p>
          <a:endParaRPr lang="en-US"/>
        </a:p>
      </dgm:t>
    </dgm:pt>
    <dgm:pt modelId="{4C0F27F1-4B79-40D2-9D08-2E4966D9D8EE}" type="pres">
      <dgm:prSet presAssocID="{DDCF633F-FE7B-48E3-B00E-3B8F3F01AA8B}" presName="child4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21A4A5C-B7D1-4F06-9DF3-ED4BA95C6773}" type="pres">
      <dgm:prSet presAssocID="{DDCF633F-FE7B-48E3-B00E-3B8F3F01AA8B}" presName="childPlaceholder" presStyleCnt="0"/>
      <dgm:spPr/>
      <dgm:t>
        <a:bodyPr/>
        <a:lstStyle/>
        <a:p>
          <a:endParaRPr lang="en-US"/>
        </a:p>
      </dgm:t>
    </dgm:pt>
    <dgm:pt modelId="{39D15673-568F-4993-8340-3CC052D989B3}" type="pres">
      <dgm:prSet presAssocID="{DDCF633F-FE7B-48E3-B00E-3B8F3F01AA8B}" presName="circle" presStyleCnt="0"/>
      <dgm:spPr/>
      <dgm:t>
        <a:bodyPr/>
        <a:lstStyle/>
        <a:p>
          <a:endParaRPr lang="en-US"/>
        </a:p>
      </dgm:t>
    </dgm:pt>
    <dgm:pt modelId="{653056F4-AFDF-4DB4-A2E6-12F7CC7677BA}" type="pres">
      <dgm:prSet presAssocID="{DDCF633F-FE7B-48E3-B00E-3B8F3F01AA8B}" presName="quadrant1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C26651-FE1F-421A-9EB5-76EE87C5AEC7}" type="pres">
      <dgm:prSet presAssocID="{DDCF633F-FE7B-48E3-B00E-3B8F3F01AA8B}" presName="quadrant2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6B55BF-D9D5-4ED8-9EA6-FC666662B926}" type="pres">
      <dgm:prSet presAssocID="{DDCF633F-FE7B-48E3-B00E-3B8F3F01AA8B}" presName="quadrant3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9D0F67B-079D-487C-84AA-A2AD3FC91E2F}" type="pres">
      <dgm:prSet presAssocID="{DDCF633F-FE7B-48E3-B00E-3B8F3F01AA8B}" presName="quadrant4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0F55FCE-83C8-4FD3-A00F-0BC5C4710C57}" type="pres">
      <dgm:prSet presAssocID="{DDCF633F-FE7B-48E3-B00E-3B8F3F01AA8B}" presName="quadrantPlaceholder" presStyleCnt="0"/>
      <dgm:spPr/>
      <dgm:t>
        <a:bodyPr/>
        <a:lstStyle/>
        <a:p>
          <a:endParaRPr lang="en-US"/>
        </a:p>
      </dgm:t>
    </dgm:pt>
    <dgm:pt modelId="{CEA6DE45-34A3-4AFD-83FA-17DF30B5911B}" type="pres">
      <dgm:prSet presAssocID="{DDCF633F-FE7B-48E3-B00E-3B8F3F01AA8B}" presName="center1" presStyleLbl="fgShp" presStyleIdx="0" presStyleCnt="2" custLinFactNeighborX="-1698" custLinFactNeighborY="1065"/>
      <dgm:spPr/>
      <dgm:t>
        <a:bodyPr/>
        <a:lstStyle/>
        <a:p>
          <a:endParaRPr lang="en-US"/>
        </a:p>
      </dgm:t>
    </dgm:pt>
    <dgm:pt modelId="{0F6192BC-413D-4C8F-90F7-3553F904C021}" type="pres">
      <dgm:prSet presAssocID="{DDCF633F-FE7B-48E3-B00E-3B8F3F01AA8B}" presName="center2" presStyleLbl="fgShp" presStyleIdx="1" presStyleCnt="2"/>
      <dgm:spPr/>
      <dgm:t>
        <a:bodyPr/>
        <a:lstStyle/>
        <a:p>
          <a:endParaRPr lang="en-US"/>
        </a:p>
      </dgm:t>
    </dgm:pt>
  </dgm:ptLst>
  <dgm:cxnLst>
    <dgm:cxn modelId="{2ED41E2C-0251-864A-83FC-59046D731460}" type="presOf" srcId="{C76445E4-EAE8-40C9-A624-F1E533956828}" destId="{85B27527-81AA-4CC5-8A1C-02D6E933D856}" srcOrd="0" destOrd="1" presId="urn:microsoft.com/office/officeart/2005/8/layout/cycle4#1"/>
    <dgm:cxn modelId="{7D2D7673-D850-0349-A451-C4F032131C03}" type="presOf" srcId="{7E91968B-04F3-44FF-BF7D-9D45534B8C68}" destId="{4C0F27F1-4B79-40D2-9D08-2E4966D9D8EE}" srcOrd="1" destOrd="2" presId="urn:microsoft.com/office/officeart/2005/8/layout/cycle4#1"/>
    <dgm:cxn modelId="{A71E0CFF-EE67-C64B-BF80-80B058D6EC06}" type="presOf" srcId="{7765773D-A3AA-4469-83F0-0FCEB9D6FA79}" destId="{F7DDD6F5-4FA0-439F-BCBB-71A1915435AF}" srcOrd="1" destOrd="2" presId="urn:microsoft.com/office/officeart/2005/8/layout/cycle4#1"/>
    <dgm:cxn modelId="{BB5A4FD0-84AB-7149-88C9-17EB63769C34}" type="presOf" srcId="{DE3BC994-31E2-42CE-A6D6-1212BBF837B3}" destId="{60EE5B04-9416-4F7D-8450-1A45C601222D}" srcOrd="1" destOrd="0" presId="urn:microsoft.com/office/officeart/2005/8/layout/cycle4#1"/>
    <dgm:cxn modelId="{0290B66B-DF42-974B-8221-D3D4917E2F97}" type="presOf" srcId="{2F96B966-08F6-46A6-89D6-DEF5B19B314E}" destId="{49C26651-FE1F-421A-9EB5-76EE87C5AEC7}" srcOrd="0" destOrd="0" presId="urn:microsoft.com/office/officeart/2005/8/layout/cycle4#1"/>
    <dgm:cxn modelId="{30FD4944-9477-4692-8FBC-66E292C9B923}" srcId="{2F96B966-08F6-46A6-89D6-DEF5B19B314E}" destId="{E95F1A17-62E9-4EDF-94C2-8DD02A01F3BF}" srcOrd="2" destOrd="0" parTransId="{EE2A7A81-2A1A-44C9-BF11-26C0CF0E5E19}" sibTransId="{47B622FE-45A9-43CE-B6DA-ACC403E5CB76}"/>
    <dgm:cxn modelId="{B9AECBC9-6A8D-47A0-B9F7-AD274BD94B09}" srcId="{DDCF633F-FE7B-48E3-B00E-3B8F3F01AA8B}" destId="{2F96B966-08F6-46A6-89D6-DEF5B19B314E}" srcOrd="1" destOrd="0" parTransId="{A45C63C4-B32C-4541-A337-E3874D1D7DF2}" sibTransId="{0A9C8DDE-C82C-4F39-848F-CA94DCE89662}"/>
    <dgm:cxn modelId="{14537515-5FCD-0C42-AF7B-04AD46144F4D}" type="presOf" srcId="{C76445E4-EAE8-40C9-A624-F1E533956828}" destId="{60EE5B04-9416-4F7D-8450-1A45C601222D}" srcOrd="1" destOrd="1" presId="urn:microsoft.com/office/officeart/2005/8/layout/cycle4#1"/>
    <dgm:cxn modelId="{32BF3FFA-5707-584E-AE10-4F9C55D77DCF}" type="presOf" srcId="{34816CB6-2275-4B62-9FE2-75165513141F}" destId="{F7DDD6F5-4FA0-439F-BCBB-71A1915435AF}" srcOrd="1" destOrd="1" presId="urn:microsoft.com/office/officeart/2005/8/layout/cycle4#1"/>
    <dgm:cxn modelId="{F38AFA49-2501-4BA0-9A4E-B4F8EF0C8B2C}" srcId="{C571C3B6-F572-429C-B8A0-DDEFF63D771E}" destId="{34816CB6-2275-4B62-9FE2-75165513141F}" srcOrd="1" destOrd="0" parTransId="{121E58B2-A3C5-4653-A48B-883959FAC941}" sibTransId="{20AEAA99-6D44-49AD-A75C-03273B4AAB09}"/>
    <dgm:cxn modelId="{38AAD027-F00F-CB42-9E31-477717440B6E}" type="presOf" srcId="{DE3BC994-31E2-42CE-A6D6-1212BBF837B3}" destId="{85B27527-81AA-4CC5-8A1C-02D6E933D856}" srcOrd="0" destOrd="0" presId="urn:microsoft.com/office/officeart/2005/8/layout/cycle4#1"/>
    <dgm:cxn modelId="{5C525744-651E-4D54-A266-00237CEE4CDE}" srcId="{C571C3B6-F572-429C-B8A0-DDEFF63D771E}" destId="{7765773D-A3AA-4469-83F0-0FCEB9D6FA79}" srcOrd="2" destOrd="0" parTransId="{A48FB36B-EB42-48AF-ABA1-B5EF6D67A403}" sibTransId="{7F05D421-6933-4AAE-877E-9E02238BEFEC}"/>
    <dgm:cxn modelId="{601BEFB6-7949-4643-9232-C18A951E83F1}" srcId="{DDCF633F-FE7B-48E3-B00E-3B8F3F01AA8B}" destId="{C571C3B6-F572-429C-B8A0-DDEFF63D771E}" srcOrd="2" destOrd="0" parTransId="{0B20B126-550C-4AA9-9DDA-4EAD5505A052}" sibTransId="{94C5EB12-F6C1-430D-8D0C-3024E82DD958}"/>
    <dgm:cxn modelId="{2B2ADBF7-79B9-494D-BD34-86C9021CF919}" type="presOf" srcId="{4D932741-1CBB-4D2D-ACA4-301517D440A4}" destId="{CA1AF6B5-0CEE-48E1-8980-5974BB093ACF}" srcOrd="0" destOrd="0" presId="urn:microsoft.com/office/officeart/2005/8/layout/cycle4#1"/>
    <dgm:cxn modelId="{AF9A3D21-8438-1D4C-8920-F52D71E22808}" type="presOf" srcId="{7017EA7A-9F69-4AD1-B739-45599DEC0878}" destId="{EA360337-EDCF-4870-8EC8-250164545963}" srcOrd="1" destOrd="0" presId="urn:microsoft.com/office/officeart/2005/8/layout/cycle4#1"/>
    <dgm:cxn modelId="{73A22041-FDD0-0345-992C-50E29958B490}" type="presOf" srcId="{BFCA884B-1F11-4E88-9AD9-8B416C749DD0}" destId="{4C0F27F1-4B79-40D2-9D08-2E4966D9D8EE}" srcOrd="1" destOrd="1" presId="urn:microsoft.com/office/officeart/2005/8/layout/cycle4#1"/>
    <dgm:cxn modelId="{FF64F7E4-5880-4BAA-A573-ECE4CF6C9976}" srcId="{FFC5429F-740B-4BAE-95DC-62595958739B}" destId="{AF629CDB-3B6E-4875-B413-AC4AC1FC4BDF}" srcOrd="1" destOrd="0" parTransId="{17832E55-6897-4241-8D8B-62D85424510F}" sibTransId="{CE0ECF27-8D07-417F-829C-135CE3F3C4D8}"/>
    <dgm:cxn modelId="{9F6B0A20-C263-3845-A497-70C7623C2016}" type="presOf" srcId="{34816CB6-2275-4B62-9FE2-75165513141F}" destId="{CA1AF6B5-0CEE-48E1-8980-5974BB093ACF}" srcOrd="0" destOrd="1" presId="urn:microsoft.com/office/officeart/2005/8/layout/cycle4#1"/>
    <dgm:cxn modelId="{AC8A7245-BE5E-F04A-BDC1-31603B1F84E7}" type="presOf" srcId="{BFCA884B-1F11-4E88-9AD9-8B416C749DD0}" destId="{6C15E08F-2EC6-42F8-B710-BDB2237FA98A}" srcOrd="0" destOrd="1" presId="urn:microsoft.com/office/officeart/2005/8/layout/cycle4#1"/>
    <dgm:cxn modelId="{B04FCDBE-96E4-0241-9A7B-675628565777}" type="presOf" srcId="{8FFFF72A-1AB4-42C6-A103-8C807B69A277}" destId="{F9D0F67B-079D-487C-84AA-A2AD3FC91E2F}" srcOrd="0" destOrd="0" presId="urn:microsoft.com/office/officeart/2005/8/layout/cycle4#1"/>
    <dgm:cxn modelId="{429C29F2-36B7-8A41-AC05-6264FB516A65}" type="presOf" srcId="{AF629CDB-3B6E-4875-B413-AC4AC1FC4BDF}" destId="{A342CFD0-13C3-487B-BB5F-D7BDC1882A4D}" srcOrd="0" destOrd="1" presId="urn:microsoft.com/office/officeart/2005/8/layout/cycle4#1"/>
    <dgm:cxn modelId="{B2C0F910-86CA-480E-9135-8523202EB7E1}" srcId="{8FFFF72A-1AB4-42C6-A103-8C807B69A277}" destId="{7E91968B-04F3-44FF-BF7D-9D45534B8C68}" srcOrd="2" destOrd="0" parTransId="{66B555AE-735F-466F-91B9-CB9B6DACBF05}" sibTransId="{23793ED3-FEDD-424F-8848-E70BBC80868E}"/>
    <dgm:cxn modelId="{5798AD91-C180-49B1-ABCF-FA8E1DB6C027}" srcId="{DDCF633F-FE7B-48E3-B00E-3B8F3F01AA8B}" destId="{FFC5429F-740B-4BAE-95DC-62595958739B}" srcOrd="0" destOrd="0" parTransId="{DEC1AA53-7670-414F-99B4-D30E9F7F5749}" sibTransId="{7CB8C440-F19E-4E28-9506-09DF7A8914BD}"/>
    <dgm:cxn modelId="{00DC3F3C-4CFA-4C08-9CF1-8876FEE8E90E}" srcId="{FFC5429F-740B-4BAE-95DC-62595958739B}" destId="{5492A103-8169-4F6D-860B-2485DE7A5E01}" srcOrd="2" destOrd="0" parTransId="{952FFDFE-76AA-470F-9165-0F226ED11C14}" sibTransId="{346CD544-F5C3-48C1-9902-1446CBEB7F26}"/>
    <dgm:cxn modelId="{B1CD0BC9-63B8-204C-9C19-B98FF62DF371}" type="presOf" srcId="{C571C3B6-F572-429C-B8A0-DDEFF63D771E}" destId="{406B55BF-D9D5-4ED8-9EA6-FC666662B926}" srcOrd="0" destOrd="0" presId="urn:microsoft.com/office/officeart/2005/8/layout/cycle4#1"/>
    <dgm:cxn modelId="{258F7D4E-7F4D-4912-BC5A-E6C60E871A81}" srcId="{2F96B966-08F6-46A6-89D6-DEF5B19B314E}" destId="{C76445E4-EAE8-40C9-A624-F1E533956828}" srcOrd="1" destOrd="0" parTransId="{EA89C9AD-BD6A-4BE7-AC4D-5B699FFF0993}" sibTransId="{E59A521F-9CF4-45EF-B010-D2635C8E6E04}"/>
    <dgm:cxn modelId="{1DF6B490-6CB4-644A-A73B-09B44736278B}" type="presOf" srcId="{DDCF633F-FE7B-48E3-B00E-3B8F3F01AA8B}" destId="{4DF0A5DD-950D-4AB7-93BD-8BB977C61A39}" srcOrd="0" destOrd="0" presId="urn:microsoft.com/office/officeart/2005/8/layout/cycle4#1"/>
    <dgm:cxn modelId="{C9DFBCE7-532F-B747-AD9C-141C36F7E29E}" type="presOf" srcId="{7017EA7A-9F69-4AD1-B739-45599DEC0878}" destId="{A342CFD0-13C3-487B-BB5F-D7BDC1882A4D}" srcOrd="0" destOrd="0" presId="urn:microsoft.com/office/officeart/2005/8/layout/cycle4#1"/>
    <dgm:cxn modelId="{51D4E211-79E9-324E-A35C-A81638ADBF47}" type="presOf" srcId="{4D932741-1CBB-4D2D-ACA4-301517D440A4}" destId="{F7DDD6F5-4FA0-439F-BCBB-71A1915435AF}" srcOrd="1" destOrd="0" presId="urn:microsoft.com/office/officeart/2005/8/layout/cycle4#1"/>
    <dgm:cxn modelId="{5565C040-8402-4D8D-A25B-F3FDBC9951E3}" srcId="{8FFFF72A-1AB4-42C6-A103-8C807B69A277}" destId="{BFCA884B-1F11-4E88-9AD9-8B416C749DD0}" srcOrd="1" destOrd="0" parTransId="{372EB7DA-C2D5-4283-9706-A6EB836158FE}" sibTransId="{24DEA6AB-178C-4DF8-9B76-7A3DF7114F6F}"/>
    <dgm:cxn modelId="{5E0E1E78-6A17-4A46-A744-146FB919032A}" type="presOf" srcId="{E95F1A17-62E9-4EDF-94C2-8DD02A01F3BF}" destId="{85B27527-81AA-4CC5-8A1C-02D6E933D856}" srcOrd="0" destOrd="2" presId="urn:microsoft.com/office/officeart/2005/8/layout/cycle4#1"/>
    <dgm:cxn modelId="{0B63F6B5-4332-4A8F-8088-C41A5E49178E}" srcId="{DDCF633F-FE7B-48E3-B00E-3B8F3F01AA8B}" destId="{8FFFF72A-1AB4-42C6-A103-8C807B69A277}" srcOrd="3" destOrd="0" parTransId="{6DF2CEC0-FBBE-4B0E-8424-5D03D08D99EE}" sibTransId="{DE929F6F-1164-495D-B918-71465E8F4261}"/>
    <dgm:cxn modelId="{798514BC-4F81-A644-A5FA-30AE6EA5F565}" type="presOf" srcId="{AF629CDB-3B6E-4875-B413-AC4AC1FC4BDF}" destId="{EA360337-EDCF-4870-8EC8-250164545963}" srcOrd="1" destOrd="1" presId="urn:microsoft.com/office/officeart/2005/8/layout/cycle4#1"/>
    <dgm:cxn modelId="{496CA3D3-0563-4B51-BC62-27B6617DED16}" srcId="{8FFFF72A-1AB4-42C6-A103-8C807B69A277}" destId="{23B8A7F4-CC50-4F32-ACBE-BD0E4D77F661}" srcOrd="0" destOrd="0" parTransId="{4236D4C9-1640-4CEE-A1CB-0369142ABCAB}" sibTransId="{3E80794D-2634-4E9D-8A26-F67F8D94E53D}"/>
    <dgm:cxn modelId="{8578B438-96A2-AC4B-996E-AC1B0F9901DB}" type="presOf" srcId="{23B8A7F4-CC50-4F32-ACBE-BD0E4D77F661}" destId="{4C0F27F1-4B79-40D2-9D08-2E4966D9D8EE}" srcOrd="1" destOrd="0" presId="urn:microsoft.com/office/officeart/2005/8/layout/cycle4#1"/>
    <dgm:cxn modelId="{D16CF53C-541C-3E4F-80E9-13FD33327859}" type="presOf" srcId="{E95F1A17-62E9-4EDF-94C2-8DD02A01F3BF}" destId="{60EE5B04-9416-4F7D-8450-1A45C601222D}" srcOrd="1" destOrd="2" presId="urn:microsoft.com/office/officeart/2005/8/layout/cycle4#1"/>
    <dgm:cxn modelId="{DD989F4E-C02E-4C96-9B8F-4D600B264295}" srcId="{C571C3B6-F572-429C-B8A0-DDEFF63D771E}" destId="{4D932741-1CBB-4D2D-ACA4-301517D440A4}" srcOrd="0" destOrd="0" parTransId="{4B4FF781-33CE-4857-B849-2C3FDC558680}" sibTransId="{F7F0F112-C44A-4176-8391-74AA5AAE73AE}"/>
    <dgm:cxn modelId="{2FC9BF84-D6F7-BD40-8A86-FA4A6806088F}" type="presOf" srcId="{5492A103-8169-4F6D-860B-2485DE7A5E01}" destId="{EA360337-EDCF-4870-8EC8-250164545963}" srcOrd="1" destOrd="2" presId="urn:microsoft.com/office/officeart/2005/8/layout/cycle4#1"/>
    <dgm:cxn modelId="{0C38851F-4CA6-EB46-8AFF-48AEE17C9BF6}" type="presOf" srcId="{7E91968B-04F3-44FF-BF7D-9D45534B8C68}" destId="{6C15E08F-2EC6-42F8-B710-BDB2237FA98A}" srcOrd="0" destOrd="2" presId="urn:microsoft.com/office/officeart/2005/8/layout/cycle4#1"/>
    <dgm:cxn modelId="{3741A240-9AC1-5A4A-8F03-E1BB0DC529BA}" type="presOf" srcId="{7765773D-A3AA-4469-83F0-0FCEB9D6FA79}" destId="{CA1AF6B5-0CEE-48E1-8980-5974BB093ACF}" srcOrd="0" destOrd="2" presId="urn:microsoft.com/office/officeart/2005/8/layout/cycle4#1"/>
    <dgm:cxn modelId="{29383598-55C1-46FE-B277-CEC9AAA9D8B4}" srcId="{2F96B966-08F6-46A6-89D6-DEF5B19B314E}" destId="{DE3BC994-31E2-42CE-A6D6-1212BBF837B3}" srcOrd="0" destOrd="0" parTransId="{03AD576E-498B-43DD-AA4E-629868BE8C18}" sibTransId="{F3991B9D-E823-4862-ADF4-E72CFAAC8A45}"/>
    <dgm:cxn modelId="{8509EE25-4A98-6A41-A169-32EF7CBA4D1C}" type="presOf" srcId="{5492A103-8169-4F6D-860B-2485DE7A5E01}" destId="{A342CFD0-13C3-487B-BB5F-D7BDC1882A4D}" srcOrd="0" destOrd="2" presId="urn:microsoft.com/office/officeart/2005/8/layout/cycle4#1"/>
    <dgm:cxn modelId="{A42BC990-7DEF-D341-BD13-0554575D46CF}" type="presOf" srcId="{23B8A7F4-CC50-4F32-ACBE-BD0E4D77F661}" destId="{6C15E08F-2EC6-42F8-B710-BDB2237FA98A}" srcOrd="0" destOrd="0" presId="urn:microsoft.com/office/officeart/2005/8/layout/cycle4#1"/>
    <dgm:cxn modelId="{454499E6-0334-1546-A5F8-6E8E52550304}" type="presOf" srcId="{FFC5429F-740B-4BAE-95DC-62595958739B}" destId="{653056F4-AFDF-4DB4-A2E6-12F7CC7677BA}" srcOrd="0" destOrd="0" presId="urn:microsoft.com/office/officeart/2005/8/layout/cycle4#1"/>
    <dgm:cxn modelId="{E8612091-B62B-4B0D-A842-742277CE76C3}" srcId="{FFC5429F-740B-4BAE-95DC-62595958739B}" destId="{7017EA7A-9F69-4AD1-B739-45599DEC0878}" srcOrd="0" destOrd="0" parTransId="{E3D96CCB-5284-4E83-B232-CDC51EE06DCD}" sibTransId="{5EF51475-2712-4307-A6DE-3CF8449EBBAA}"/>
    <dgm:cxn modelId="{C69EE2E2-4A1E-2D44-8D75-43FB2B8E4E53}" type="presParOf" srcId="{4DF0A5DD-950D-4AB7-93BD-8BB977C61A39}" destId="{965CF186-DB77-42ED-87F5-AA506E3D1918}" srcOrd="0" destOrd="0" presId="urn:microsoft.com/office/officeart/2005/8/layout/cycle4#1"/>
    <dgm:cxn modelId="{4BE22BE4-DCB8-C44B-8107-101FBE4AF177}" type="presParOf" srcId="{965CF186-DB77-42ED-87F5-AA506E3D1918}" destId="{F73E1A05-A7D4-4C39-965F-86F16D9B2718}" srcOrd="0" destOrd="0" presId="urn:microsoft.com/office/officeart/2005/8/layout/cycle4#1"/>
    <dgm:cxn modelId="{190C97A8-A2BE-694B-907C-1E9B8DDE03DA}" type="presParOf" srcId="{F73E1A05-A7D4-4C39-965F-86F16D9B2718}" destId="{A342CFD0-13C3-487B-BB5F-D7BDC1882A4D}" srcOrd="0" destOrd="0" presId="urn:microsoft.com/office/officeart/2005/8/layout/cycle4#1"/>
    <dgm:cxn modelId="{4C28305E-6B96-9C46-9809-8CBA8FEE4D1C}" type="presParOf" srcId="{F73E1A05-A7D4-4C39-965F-86F16D9B2718}" destId="{EA360337-EDCF-4870-8EC8-250164545963}" srcOrd="1" destOrd="0" presId="urn:microsoft.com/office/officeart/2005/8/layout/cycle4#1"/>
    <dgm:cxn modelId="{4CDBDBE0-AC17-E74C-A4FE-92D7A29B2E70}" type="presParOf" srcId="{965CF186-DB77-42ED-87F5-AA506E3D1918}" destId="{E8ECDA70-A1FB-47DE-93C4-683CA5DA7616}" srcOrd="1" destOrd="0" presId="urn:microsoft.com/office/officeart/2005/8/layout/cycle4#1"/>
    <dgm:cxn modelId="{6BD63351-996A-674C-8510-B16938E9F915}" type="presParOf" srcId="{E8ECDA70-A1FB-47DE-93C4-683CA5DA7616}" destId="{85B27527-81AA-4CC5-8A1C-02D6E933D856}" srcOrd="0" destOrd="0" presId="urn:microsoft.com/office/officeart/2005/8/layout/cycle4#1"/>
    <dgm:cxn modelId="{7ED07609-72E1-254E-BF8E-2F0B8A7A1604}" type="presParOf" srcId="{E8ECDA70-A1FB-47DE-93C4-683CA5DA7616}" destId="{60EE5B04-9416-4F7D-8450-1A45C601222D}" srcOrd="1" destOrd="0" presId="urn:microsoft.com/office/officeart/2005/8/layout/cycle4#1"/>
    <dgm:cxn modelId="{E4B68A0E-E8B1-3442-A1CF-4F6F3FD7F87B}" type="presParOf" srcId="{965CF186-DB77-42ED-87F5-AA506E3D1918}" destId="{DE364690-373C-48EF-A283-CD55D3BD1FAE}" srcOrd="2" destOrd="0" presId="urn:microsoft.com/office/officeart/2005/8/layout/cycle4#1"/>
    <dgm:cxn modelId="{9F23F547-8D35-0C4A-9846-30D7B18C5927}" type="presParOf" srcId="{DE364690-373C-48EF-A283-CD55D3BD1FAE}" destId="{CA1AF6B5-0CEE-48E1-8980-5974BB093ACF}" srcOrd="0" destOrd="0" presId="urn:microsoft.com/office/officeart/2005/8/layout/cycle4#1"/>
    <dgm:cxn modelId="{99AF17F4-B1FC-4D48-98A9-E3DFAE43F85A}" type="presParOf" srcId="{DE364690-373C-48EF-A283-CD55D3BD1FAE}" destId="{F7DDD6F5-4FA0-439F-BCBB-71A1915435AF}" srcOrd="1" destOrd="0" presId="urn:microsoft.com/office/officeart/2005/8/layout/cycle4#1"/>
    <dgm:cxn modelId="{93AAAE03-571B-604B-877C-F1A4A4313E89}" type="presParOf" srcId="{965CF186-DB77-42ED-87F5-AA506E3D1918}" destId="{F40D576E-2AF5-45A9-819D-6728342BC602}" srcOrd="3" destOrd="0" presId="urn:microsoft.com/office/officeart/2005/8/layout/cycle4#1"/>
    <dgm:cxn modelId="{7D973012-CB4A-844F-8905-788124EB986B}" type="presParOf" srcId="{F40D576E-2AF5-45A9-819D-6728342BC602}" destId="{6C15E08F-2EC6-42F8-B710-BDB2237FA98A}" srcOrd="0" destOrd="0" presId="urn:microsoft.com/office/officeart/2005/8/layout/cycle4#1"/>
    <dgm:cxn modelId="{FB606C7A-3115-104E-9256-97B6319769B2}" type="presParOf" srcId="{F40D576E-2AF5-45A9-819D-6728342BC602}" destId="{4C0F27F1-4B79-40D2-9D08-2E4966D9D8EE}" srcOrd="1" destOrd="0" presId="urn:microsoft.com/office/officeart/2005/8/layout/cycle4#1"/>
    <dgm:cxn modelId="{C11C38C4-4ECF-4C4F-B127-1BE54A65F85C}" type="presParOf" srcId="{965CF186-DB77-42ED-87F5-AA506E3D1918}" destId="{E21A4A5C-B7D1-4F06-9DF3-ED4BA95C6773}" srcOrd="4" destOrd="0" presId="urn:microsoft.com/office/officeart/2005/8/layout/cycle4#1"/>
    <dgm:cxn modelId="{862B4A46-EA8A-3547-8CC6-E919BC747B8F}" type="presParOf" srcId="{4DF0A5DD-950D-4AB7-93BD-8BB977C61A39}" destId="{39D15673-568F-4993-8340-3CC052D989B3}" srcOrd="1" destOrd="0" presId="urn:microsoft.com/office/officeart/2005/8/layout/cycle4#1"/>
    <dgm:cxn modelId="{CFF29820-62FE-2344-995C-DDDCEB6D4E40}" type="presParOf" srcId="{39D15673-568F-4993-8340-3CC052D989B3}" destId="{653056F4-AFDF-4DB4-A2E6-12F7CC7677BA}" srcOrd="0" destOrd="0" presId="urn:microsoft.com/office/officeart/2005/8/layout/cycle4#1"/>
    <dgm:cxn modelId="{5B8E18BC-CED9-A041-8E26-B38E0A221B61}" type="presParOf" srcId="{39D15673-568F-4993-8340-3CC052D989B3}" destId="{49C26651-FE1F-421A-9EB5-76EE87C5AEC7}" srcOrd="1" destOrd="0" presId="urn:microsoft.com/office/officeart/2005/8/layout/cycle4#1"/>
    <dgm:cxn modelId="{EC0EF1B6-EA94-3740-A9A4-D0F1B421B576}" type="presParOf" srcId="{39D15673-568F-4993-8340-3CC052D989B3}" destId="{406B55BF-D9D5-4ED8-9EA6-FC666662B926}" srcOrd="2" destOrd="0" presId="urn:microsoft.com/office/officeart/2005/8/layout/cycle4#1"/>
    <dgm:cxn modelId="{CB197F58-10C6-2D4F-850B-2C673415B80A}" type="presParOf" srcId="{39D15673-568F-4993-8340-3CC052D989B3}" destId="{F9D0F67B-079D-487C-84AA-A2AD3FC91E2F}" srcOrd="3" destOrd="0" presId="urn:microsoft.com/office/officeart/2005/8/layout/cycle4#1"/>
    <dgm:cxn modelId="{0DD451B6-CDE5-BC43-B6D1-E85F36E66DD9}" type="presParOf" srcId="{39D15673-568F-4993-8340-3CC052D989B3}" destId="{20F55FCE-83C8-4FD3-A00F-0BC5C4710C57}" srcOrd="4" destOrd="0" presId="urn:microsoft.com/office/officeart/2005/8/layout/cycle4#1"/>
    <dgm:cxn modelId="{4E5CE885-0E81-9E44-82EE-212EF3E833D4}" type="presParOf" srcId="{4DF0A5DD-950D-4AB7-93BD-8BB977C61A39}" destId="{CEA6DE45-34A3-4AFD-83FA-17DF30B5911B}" srcOrd="2" destOrd="0" presId="urn:microsoft.com/office/officeart/2005/8/layout/cycle4#1"/>
    <dgm:cxn modelId="{748548D3-9227-F046-B685-5AA41AB0EA8B}" type="presParOf" srcId="{4DF0A5DD-950D-4AB7-93BD-8BB977C61A39}" destId="{0F6192BC-413D-4C8F-90F7-3553F904C021}" srcOrd="3" destOrd="0" presId="urn:microsoft.com/office/officeart/2005/8/layout/cycle4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1AF6B5-0CEE-48E1-8980-5974BB093ACF}">
      <dsp:nvSpPr>
        <dsp:cNvPr id="0" name=""/>
        <dsp:cNvSpPr/>
      </dsp:nvSpPr>
      <dsp:spPr>
        <a:xfrm>
          <a:off x="4202050" y="2833126"/>
          <a:ext cx="2058182" cy="133323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8264916"/>
              <a:satOff val="12367"/>
              <a:lumOff val="-13855"/>
              <a:alphaOff val="0"/>
            </a:schemeClr>
          </a:solidFill>
          <a:prstDash val="solid"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Indicator 1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smtClean="0"/>
            <a:t>Indicator 2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Indicator 3</a:t>
          </a:r>
          <a:endParaRPr lang="en-US" sz="1700" kern="1200" dirty="0"/>
        </a:p>
      </dsp:txBody>
      <dsp:txXfrm>
        <a:off x="4848792" y="3195722"/>
        <a:ext cx="1382153" cy="941352"/>
      </dsp:txXfrm>
    </dsp:sp>
    <dsp:sp modelId="{6C15E08F-2EC6-42F8-B710-BDB2237FA98A}">
      <dsp:nvSpPr>
        <dsp:cNvPr id="0" name=""/>
        <dsp:cNvSpPr/>
      </dsp:nvSpPr>
      <dsp:spPr>
        <a:xfrm>
          <a:off x="843962" y="2833126"/>
          <a:ext cx="2058182" cy="133323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12397374"/>
              <a:satOff val="18550"/>
              <a:lumOff val="-20783"/>
              <a:alphaOff val="0"/>
            </a:schemeClr>
          </a:solidFill>
          <a:prstDash val="solid"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Indicator 1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smtClean="0"/>
            <a:t>Indicator 2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Indicator 3</a:t>
          </a:r>
          <a:endParaRPr lang="en-US" sz="1700" kern="1200" dirty="0"/>
        </a:p>
      </dsp:txBody>
      <dsp:txXfrm>
        <a:off x="873249" y="3195722"/>
        <a:ext cx="1382153" cy="941352"/>
      </dsp:txXfrm>
    </dsp:sp>
    <dsp:sp modelId="{85B27527-81AA-4CC5-8A1C-02D6E933D856}">
      <dsp:nvSpPr>
        <dsp:cNvPr id="0" name=""/>
        <dsp:cNvSpPr/>
      </dsp:nvSpPr>
      <dsp:spPr>
        <a:xfrm>
          <a:off x="4202050" y="0"/>
          <a:ext cx="2058182" cy="133323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4132458"/>
              <a:satOff val="6183"/>
              <a:lumOff val="-6928"/>
              <a:alphaOff val="0"/>
            </a:schemeClr>
          </a:solidFill>
          <a:prstDash val="solid"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Indicator 1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smtClean="0"/>
            <a:t>Indicator 2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Indicator 3</a:t>
          </a:r>
          <a:endParaRPr lang="en-US" sz="1700" kern="1200" dirty="0"/>
        </a:p>
      </dsp:txBody>
      <dsp:txXfrm>
        <a:off x="4848792" y="29287"/>
        <a:ext cx="1382153" cy="941352"/>
      </dsp:txXfrm>
    </dsp:sp>
    <dsp:sp modelId="{A342CFD0-13C3-487B-BB5F-D7BDC1882A4D}">
      <dsp:nvSpPr>
        <dsp:cNvPr id="0" name=""/>
        <dsp:cNvSpPr/>
      </dsp:nvSpPr>
      <dsp:spPr>
        <a:xfrm>
          <a:off x="881545" y="0"/>
          <a:ext cx="2058182" cy="133323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Indicator 1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Indicator 2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Indicator 3</a:t>
          </a:r>
          <a:endParaRPr lang="en-US" sz="1700" kern="1200" dirty="0"/>
        </a:p>
      </dsp:txBody>
      <dsp:txXfrm>
        <a:off x="910832" y="29287"/>
        <a:ext cx="1382153" cy="941352"/>
      </dsp:txXfrm>
    </dsp:sp>
    <dsp:sp modelId="{653056F4-AFDF-4DB4-A2E6-12F7CC7677BA}">
      <dsp:nvSpPr>
        <dsp:cNvPr id="0" name=""/>
        <dsp:cNvSpPr/>
      </dsp:nvSpPr>
      <dsp:spPr>
        <a:xfrm>
          <a:off x="1706399" y="237482"/>
          <a:ext cx="1804034" cy="1804034"/>
        </a:xfrm>
        <a:prstGeom prst="pieWedg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70000"/>
                <a:satMod val="150000"/>
              </a:schemeClr>
            </a:gs>
            <a:gs pos="34000">
              <a:schemeClr val="accent5">
                <a:hueOff val="0"/>
                <a:satOff val="0"/>
                <a:lumOff val="0"/>
                <a:alphaOff val="0"/>
                <a:shade val="70000"/>
                <a:satMod val="140000"/>
              </a:schemeClr>
            </a:gs>
            <a:gs pos="70000">
              <a:schemeClr val="accent5">
                <a:hueOff val="0"/>
                <a:satOff val="0"/>
                <a:lumOff val="0"/>
                <a:alphaOff val="0"/>
                <a:tint val="100000"/>
                <a:shade val="90000"/>
                <a:satMod val="14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Financial</a:t>
          </a:r>
          <a:endParaRPr lang="en-US" sz="1300" kern="1200" dirty="0"/>
        </a:p>
      </dsp:txBody>
      <dsp:txXfrm>
        <a:off x="2234788" y="765871"/>
        <a:ext cx="1275645" cy="1275645"/>
      </dsp:txXfrm>
    </dsp:sp>
    <dsp:sp modelId="{49C26651-FE1F-421A-9EB5-76EE87C5AEC7}">
      <dsp:nvSpPr>
        <dsp:cNvPr id="0" name=""/>
        <dsp:cNvSpPr/>
      </dsp:nvSpPr>
      <dsp:spPr>
        <a:xfrm rot="5400000">
          <a:off x="3593761" y="237482"/>
          <a:ext cx="1804034" cy="1804034"/>
        </a:xfrm>
        <a:prstGeom prst="pieWedge">
          <a:avLst/>
        </a:prstGeom>
        <a:gradFill rotWithShape="0">
          <a:gsLst>
            <a:gs pos="0">
              <a:schemeClr val="accent5">
                <a:hueOff val="-4132458"/>
                <a:satOff val="6183"/>
                <a:lumOff val="-6928"/>
                <a:alphaOff val="0"/>
                <a:shade val="70000"/>
                <a:satMod val="150000"/>
              </a:schemeClr>
            </a:gs>
            <a:gs pos="34000">
              <a:schemeClr val="accent5">
                <a:hueOff val="-4132458"/>
                <a:satOff val="6183"/>
                <a:lumOff val="-6928"/>
                <a:alphaOff val="0"/>
                <a:shade val="70000"/>
                <a:satMod val="140000"/>
              </a:schemeClr>
            </a:gs>
            <a:gs pos="70000">
              <a:schemeClr val="accent5">
                <a:hueOff val="-4132458"/>
                <a:satOff val="6183"/>
                <a:lumOff val="-6928"/>
                <a:alphaOff val="0"/>
                <a:tint val="100000"/>
                <a:shade val="90000"/>
                <a:satMod val="140000"/>
              </a:schemeClr>
            </a:gs>
            <a:gs pos="100000">
              <a:schemeClr val="accent5">
                <a:hueOff val="-4132458"/>
                <a:satOff val="6183"/>
                <a:lumOff val="-6928"/>
                <a:alphaOff val="0"/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lvl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Customer</a:t>
          </a:r>
          <a:endParaRPr lang="en-US" sz="1300" kern="1200" dirty="0"/>
        </a:p>
      </dsp:txBody>
      <dsp:txXfrm rot="-5400000">
        <a:off x="3593761" y="765871"/>
        <a:ext cx="1275645" cy="1275645"/>
      </dsp:txXfrm>
    </dsp:sp>
    <dsp:sp modelId="{406B55BF-D9D5-4ED8-9EA6-FC666662B926}">
      <dsp:nvSpPr>
        <dsp:cNvPr id="0" name=""/>
        <dsp:cNvSpPr/>
      </dsp:nvSpPr>
      <dsp:spPr>
        <a:xfrm rot="10800000">
          <a:off x="3593761" y="2124844"/>
          <a:ext cx="1804034" cy="1804034"/>
        </a:xfrm>
        <a:prstGeom prst="pieWedge">
          <a:avLst/>
        </a:prstGeom>
        <a:gradFill rotWithShape="0">
          <a:gsLst>
            <a:gs pos="0">
              <a:schemeClr val="accent5">
                <a:hueOff val="-8264916"/>
                <a:satOff val="12367"/>
                <a:lumOff val="-13855"/>
                <a:alphaOff val="0"/>
                <a:shade val="70000"/>
                <a:satMod val="150000"/>
              </a:schemeClr>
            </a:gs>
            <a:gs pos="34000">
              <a:schemeClr val="accent5">
                <a:hueOff val="-8264916"/>
                <a:satOff val="12367"/>
                <a:lumOff val="-13855"/>
                <a:alphaOff val="0"/>
                <a:shade val="70000"/>
                <a:satMod val="140000"/>
              </a:schemeClr>
            </a:gs>
            <a:gs pos="70000">
              <a:schemeClr val="accent5">
                <a:hueOff val="-8264916"/>
                <a:satOff val="12367"/>
                <a:lumOff val="-13855"/>
                <a:alphaOff val="0"/>
                <a:tint val="100000"/>
                <a:shade val="90000"/>
                <a:satMod val="140000"/>
              </a:schemeClr>
            </a:gs>
            <a:gs pos="100000">
              <a:schemeClr val="accent5">
                <a:hueOff val="-8264916"/>
                <a:satOff val="12367"/>
                <a:lumOff val="-13855"/>
                <a:alphaOff val="0"/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lvl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Organisational Capacity</a:t>
          </a:r>
          <a:endParaRPr lang="en-US" sz="1300" kern="1200" dirty="0"/>
        </a:p>
      </dsp:txBody>
      <dsp:txXfrm rot="10800000">
        <a:off x="3593761" y="2124844"/>
        <a:ext cx="1275645" cy="1275645"/>
      </dsp:txXfrm>
    </dsp:sp>
    <dsp:sp modelId="{F9D0F67B-079D-487C-84AA-A2AD3FC91E2F}">
      <dsp:nvSpPr>
        <dsp:cNvPr id="0" name=""/>
        <dsp:cNvSpPr/>
      </dsp:nvSpPr>
      <dsp:spPr>
        <a:xfrm rot="16200000">
          <a:off x="1706399" y="2124844"/>
          <a:ext cx="1804034" cy="1804034"/>
        </a:xfrm>
        <a:prstGeom prst="pieWedge">
          <a:avLst/>
        </a:prstGeom>
        <a:gradFill rotWithShape="0">
          <a:gsLst>
            <a:gs pos="0">
              <a:schemeClr val="accent5">
                <a:hueOff val="-12397374"/>
                <a:satOff val="18550"/>
                <a:lumOff val="-20783"/>
                <a:alphaOff val="0"/>
                <a:shade val="70000"/>
                <a:satMod val="150000"/>
              </a:schemeClr>
            </a:gs>
            <a:gs pos="34000">
              <a:schemeClr val="accent5">
                <a:hueOff val="-12397374"/>
                <a:satOff val="18550"/>
                <a:lumOff val="-20783"/>
                <a:alphaOff val="0"/>
                <a:shade val="70000"/>
                <a:satMod val="140000"/>
              </a:schemeClr>
            </a:gs>
            <a:gs pos="70000">
              <a:schemeClr val="accent5">
                <a:hueOff val="-12397374"/>
                <a:satOff val="18550"/>
                <a:lumOff val="-20783"/>
                <a:alphaOff val="0"/>
                <a:tint val="100000"/>
                <a:shade val="90000"/>
                <a:satMod val="140000"/>
              </a:schemeClr>
            </a:gs>
            <a:gs pos="100000">
              <a:schemeClr val="accent5">
                <a:hueOff val="-12397374"/>
                <a:satOff val="18550"/>
                <a:lumOff val="-20783"/>
                <a:alphaOff val="0"/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Internal Processes</a:t>
          </a:r>
          <a:endParaRPr lang="en-US" sz="1300" kern="1200" dirty="0"/>
        </a:p>
      </dsp:txBody>
      <dsp:txXfrm rot="5400000">
        <a:off x="2234788" y="2124844"/>
        <a:ext cx="1275645" cy="1275645"/>
      </dsp:txXfrm>
    </dsp:sp>
    <dsp:sp modelId="{CEA6DE45-34A3-4AFD-83FA-17DF30B5911B}">
      <dsp:nvSpPr>
        <dsp:cNvPr id="0" name=""/>
        <dsp:cNvSpPr/>
      </dsp:nvSpPr>
      <dsp:spPr>
        <a:xfrm>
          <a:off x="3230086" y="1713976"/>
          <a:ext cx="622871" cy="541627"/>
        </a:xfrm>
        <a:prstGeom prst="circular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z="190500"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0F6192BC-413D-4C8F-90F7-3553F904C021}">
      <dsp:nvSpPr>
        <dsp:cNvPr id="0" name=""/>
        <dsp:cNvSpPr/>
      </dsp:nvSpPr>
      <dsp:spPr>
        <a:xfrm rot="10800000">
          <a:off x="3240662" y="1916526"/>
          <a:ext cx="622871" cy="541627"/>
        </a:xfrm>
        <a:prstGeom prst="circular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z="190500"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4#1">
  <dgm:title val=""/>
  <dgm:desc val=""/>
  <dgm:catLst>
    <dgm:cat type="relationship" pri="26000"/>
    <dgm:cat type="cycle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2B6B9A-E6FD-CF49-9902-B6185AF67D5C}" type="datetimeFigureOut">
              <a:rPr lang="en-US" smtClean="0"/>
              <a:t>6/10/16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F99284-748A-D44C-9FFE-1C133956D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5985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79450" y="895350"/>
            <a:ext cx="5438775" cy="40782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79450" y="5158894"/>
            <a:ext cx="5438775" cy="39084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>
                <a:solidFill>
                  <a:prstClr val="black"/>
                </a:solidFill>
              </a:rPr>
              <a:t>Intrafocus Limited. Please do not copy without permission</a:t>
            </a:r>
            <a:endParaRPr lang="en-GB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7EB6B2-96F2-4896-A17C-28BC79159B63}" type="slidenum">
              <a:rPr lang="en-GB" smtClean="0">
                <a:solidFill>
                  <a:prstClr val="black"/>
                </a:solidFill>
              </a:rPr>
              <a:pPr/>
              <a:t>10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47174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jp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817526"/>
            <a:ext cx="4572000" cy="533400"/>
          </a:xfrm>
        </p:spPr>
        <p:txBody>
          <a:bodyPr/>
          <a:lstStyle>
            <a:lvl1pPr marL="0" indent="0" algn="l">
              <a:buNone/>
              <a:defRPr>
                <a:solidFill>
                  <a:srgbClr val="80808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432C8-69A7-458B-9684-2BFA64B31948}" type="datetime2">
              <a:rPr lang="en-US" smtClean="0"/>
              <a:t>Friday, June 10, 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144000" cy="119360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580" y="4159450"/>
            <a:ext cx="2015716" cy="38567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88302" y="1115354"/>
            <a:ext cx="798497" cy="5145281"/>
          </a:xfrm>
        </p:spPr>
        <p:txBody>
          <a:bodyPr vert="eaVert" anchor="b"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199" y="1115354"/>
            <a:ext cx="7235727" cy="5145281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549AC-EB31-477F-92A9-B1988E232878}" type="datetime2">
              <a:rPr lang="en-US" smtClean="0"/>
              <a:t>Friday, June 10, 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81128"/>
            <a:ext cx="4572000" cy="533400"/>
          </a:xfrm>
        </p:spPr>
        <p:txBody>
          <a:bodyPr/>
          <a:lstStyle>
            <a:lvl1pPr marL="0" indent="0" algn="l">
              <a:buNone/>
              <a:defRPr>
                <a:solidFill>
                  <a:srgbClr val="80808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432C8-69A7-458B-9684-2BFA64B31948}" type="datetime2">
              <a:rPr lang="en-US" smtClean="0"/>
              <a:pPr/>
              <a:t>Friday, June 10, 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144000" cy="119360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3933056"/>
            <a:ext cx="1933575" cy="47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76083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>
                <a:latin typeface="Calibri" charset="0"/>
                <a:ea typeface="Calibri" charset="0"/>
                <a:cs typeface="Calibri" charset="0"/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charset="0"/>
                <a:ea typeface="Calibri" charset="0"/>
                <a:cs typeface="Calibri" charset="0"/>
              </a:defRPr>
            </a:lvl1pPr>
            <a:lvl2pPr>
              <a:defRPr>
                <a:latin typeface="Calibri" charset="0"/>
                <a:ea typeface="Calibri" charset="0"/>
                <a:cs typeface="Calibri" charset="0"/>
              </a:defRPr>
            </a:lvl2pPr>
            <a:lvl3pPr>
              <a:defRPr>
                <a:latin typeface="Calibri" charset="0"/>
                <a:ea typeface="Calibri" charset="0"/>
                <a:cs typeface="Calibri" charset="0"/>
              </a:defRPr>
            </a:lvl3pPr>
            <a:lvl4pPr>
              <a:defRPr>
                <a:latin typeface="Calibri" charset="0"/>
                <a:ea typeface="Calibri" charset="0"/>
                <a:cs typeface="Calibri" charset="0"/>
              </a:defRPr>
            </a:lvl4pPr>
            <a:lvl5pPr>
              <a:defRPr>
                <a:latin typeface="Calibri" charset="0"/>
                <a:ea typeface="Calibri" charset="0"/>
                <a:cs typeface="Calibri" charset="0"/>
              </a:defRPr>
            </a:lvl5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A3A3-94A6-4E5B-AF39-173ACA3E61CC}" type="datetime2">
              <a:rPr lang="en-US" smtClean="0"/>
              <a:pPr/>
              <a:t>Friday, June 10, 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3876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3601"/>
            <a:ext cx="4038600" cy="519805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3601"/>
            <a:ext cx="4038600" cy="519805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BA98F-560C-4997-81C4-81D4D9187EAB}" type="datetime2">
              <a:rPr lang="en-US" smtClean="0"/>
              <a:pPr/>
              <a:t>Friday, June 10, 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6976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041402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rgbClr val="AD122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799220"/>
            <a:ext cx="3931920" cy="459046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041402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rgbClr val="AD122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1799220"/>
            <a:ext cx="3931920" cy="459046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972B2-CA5C-437D-87D0-8081271A9E4B}" type="datetime2">
              <a:rPr lang="en-US" smtClean="0"/>
              <a:pPr/>
              <a:t>Friday, June 10, 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9405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D4847-11EF-4466-A8AD-85CDB7B49118}" type="datetime2">
              <a:rPr lang="en-US" smtClean="0"/>
              <a:pPr/>
              <a:t>Friday, June 10, 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9365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8457A-3AB9-4880-8A0C-9F8524491207}" type="datetime2">
              <a:rPr lang="en-US" smtClean="0"/>
              <a:pPr/>
              <a:t>Friday, June 10, 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2947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068884"/>
            <a:ext cx="2139696" cy="659062"/>
          </a:xfrm>
        </p:spPr>
        <p:txBody>
          <a:bodyPr anchor="b">
            <a:noAutofit/>
          </a:bodyPr>
          <a:lstStyle>
            <a:lvl1pPr algn="l">
              <a:defRPr sz="2000" b="0"/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1068882"/>
            <a:ext cx="5715000" cy="5301037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852857"/>
            <a:ext cx="2139696" cy="452131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976D3-5B7F-4300-ABED-C91F1B2AE209}" type="datetime2">
              <a:rPr lang="en-US" smtClean="0"/>
              <a:pPr/>
              <a:t>Friday, June 10, 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5702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4216" y="1115353"/>
            <a:ext cx="2142680" cy="550137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1115353"/>
            <a:ext cx="5904390" cy="5223303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790402"/>
            <a:ext cx="2139696" cy="458601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C1E59-17DD-41CE-97CA-624A472382D4}" type="datetime2">
              <a:rPr lang="en-US" smtClean="0"/>
              <a:pPr/>
              <a:t>Friday, June 10, 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09845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88302" y="1115354"/>
            <a:ext cx="798497" cy="5145281"/>
          </a:xfrm>
        </p:spPr>
        <p:txBody>
          <a:bodyPr vert="eaVert" anchor="b"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199" y="1115354"/>
            <a:ext cx="7235727" cy="5145281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549AC-EB31-477F-92A9-B1988E232878}" type="datetime2">
              <a:rPr lang="en-US" smtClean="0"/>
              <a:pPr/>
              <a:t>Friday, June 10, 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835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329100"/>
            <a:ext cx="5650396" cy="533400"/>
          </a:xfrm>
        </p:spPr>
        <p:txBody>
          <a:bodyPr>
            <a:noAutofit/>
          </a:bodyPr>
          <a:lstStyle>
            <a:lvl1pPr marL="0" indent="0" algn="l">
              <a:buNone/>
              <a:defRPr sz="2800">
                <a:solidFill>
                  <a:srgbClr val="80808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432C8-69A7-458B-9684-2BFA64B31948}" type="datetime2">
              <a:rPr lang="en-US" smtClean="0"/>
              <a:t>Friday, June 10, 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144000" cy="119360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6957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A3A3-94A6-4E5B-AF39-173ACA3E61CC}" type="datetime2">
              <a:rPr lang="en-US" smtClean="0"/>
              <a:t>Friday, June 10, 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3601"/>
            <a:ext cx="4038600" cy="519805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3601"/>
            <a:ext cx="4038600" cy="519805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BA98F-560C-4997-81C4-81D4D9187EAB}" type="datetime2">
              <a:rPr lang="en-US" smtClean="0"/>
              <a:t>Friday, June 10, 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041402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rgbClr val="AD122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799220"/>
            <a:ext cx="3931920" cy="459046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041402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rgbClr val="AD122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1799220"/>
            <a:ext cx="3931920" cy="459046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972B2-CA5C-437D-87D0-8081271A9E4B}" type="datetime2">
              <a:rPr lang="en-US" smtClean="0"/>
              <a:t>Friday, June 10, 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D4847-11EF-4466-A8AD-85CDB7B49118}" type="datetime2">
              <a:rPr lang="en-US" smtClean="0"/>
              <a:t>Friday, June 10, 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8457A-3AB9-4880-8A0C-9F8524491207}" type="datetime2">
              <a:rPr lang="en-US" smtClean="0"/>
              <a:t>Friday, June 10, 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068884"/>
            <a:ext cx="2139696" cy="659062"/>
          </a:xfrm>
        </p:spPr>
        <p:txBody>
          <a:bodyPr anchor="b">
            <a:noAutofit/>
          </a:bodyPr>
          <a:lstStyle>
            <a:lvl1pPr algn="l">
              <a:defRPr sz="2000" b="0"/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1068882"/>
            <a:ext cx="5715000" cy="5301037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852857"/>
            <a:ext cx="2139696" cy="452131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976D3-5B7F-4300-ABED-C91F1B2AE209}" type="datetime2">
              <a:rPr lang="en-US" smtClean="0"/>
              <a:t>Friday, June 10, 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4216" y="1115353"/>
            <a:ext cx="2142680" cy="550137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1115353"/>
            <a:ext cx="5904390" cy="5223303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790402"/>
            <a:ext cx="2139696" cy="458601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C1E59-17DD-41CE-97CA-624A472382D4}" type="datetime2">
              <a:rPr lang="en-US" smtClean="0"/>
              <a:t>Friday, June 10, 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theme" Target="../theme/theme1.xml"/><Relationship Id="rId1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theme" Target="../theme/theme2.xml"/><Relationship Id="rId11" Type="http://schemas.openxmlformats.org/officeDocument/2006/relationships/image" Target="../media/image4.jpg"/><Relationship Id="rId1" Type="http://schemas.openxmlformats.org/officeDocument/2006/relationships/slideLayout" Target="../slideLayouts/slideLayout11.xml"/><Relationship Id="rId2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1" y="137949"/>
            <a:ext cx="6347047" cy="660099"/>
          </a:xfrm>
          <a:prstGeom prst="rect">
            <a:avLst/>
          </a:prstGeom>
        </p:spPr>
        <p:txBody>
          <a:bodyPr vert="horz" lIns="91440" tIns="0" rIns="91440" bIns="0" rtlCol="0" anchor="ctr">
            <a:normAutofit/>
          </a:bodyPr>
          <a:lstStyle/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72782"/>
            <a:ext cx="8229600" cy="53042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6649527"/>
            <a:ext cx="9144000" cy="216000"/>
          </a:xfrm>
          <a:prstGeom prst="rect">
            <a:avLst/>
          </a:prstGeom>
          <a:solidFill>
            <a:srgbClr val="EE1C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649527"/>
            <a:ext cx="2895600" cy="2004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rgbClr val="FFFFFF"/>
                </a:solidFill>
              </a:defRPr>
            </a:lvl1pPr>
          </a:lstStyle>
          <a:p>
            <a:fld id="{A80CB818-7379-467D-8E76-EF9D9074A26C}" type="datetime2">
              <a:rPr lang="en-US" smtClean="0"/>
              <a:pPr/>
              <a:t>Friday, June 10, 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6649527"/>
            <a:ext cx="4114800" cy="2004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FFFFFF"/>
                </a:solidFill>
              </a:defRPr>
            </a:lvl1pPr>
          </a:lstStyle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6649527"/>
            <a:ext cx="1066800" cy="2004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>
                <a:solidFill>
                  <a:srgbClr val="FFFFFF"/>
                </a:solidFill>
              </a:defRPr>
            </a:lvl1pPr>
          </a:lstStyle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0" y="947022"/>
            <a:ext cx="9144000" cy="0"/>
          </a:xfrm>
          <a:prstGeom prst="line">
            <a:avLst/>
          </a:prstGeom>
          <a:ln w="19050">
            <a:solidFill>
              <a:srgbClr val="EE1C2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6276" y="296652"/>
            <a:ext cx="1547664" cy="29612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72" r:id="rId2"/>
    <p:sldLayoutId id="2147483962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1" r:id="rId10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400" kern="1200" spc="-1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37949"/>
            <a:ext cx="6665879" cy="660099"/>
          </a:xfrm>
          <a:prstGeom prst="rect">
            <a:avLst/>
          </a:prstGeom>
        </p:spPr>
        <p:txBody>
          <a:bodyPr vert="horz" lIns="91440" tIns="0" rIns="91440" bIns="0" rtlCol="0" anchor="ctr">
            <a:normAutofit/>
          </a:bodyPr>
          <a:lstStyle/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72782"/>
            <a:ext cx="8229600" cy="53042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6649527"/>
            <a:ext cx="9144000" cy="216000"/>
          </a:xfrm>
          <a:prstGeom prst="rect">
            <a:avLst/>
          </a:prstGeom>
          <a:solidFill>
            <a:srgbClr val="EE1C25"/>
          </a:solidFill>
          <a:ln>
            <a:solidFill>
              <a:srgbClr val="EE1C2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649527"/>
            <a:ext cx="2895600" cy="2004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rgbClr val="FFFFFF"/>
                </a:solidFill>
              </a:defRPr>
            </a:lvl1pPr>
          </a:lstStyle>
          <a:p>
            <a:fld id="{A80CB818-7379-467D-8E76-EF9D9074A26C}" type="datetime2">
              <a:rPr lang="en-US" smtClean="0"/>
              <a:pPr/>
              <a:t>Friday, June 10, 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6649527"/>
            <a:ext cx="4114800" cy="2004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FFFFFF"/>
                </a:solidFill>
              </a:defRPr>
            </a:lvl1pPr>
          </a:lstStyle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6649527"/>
            <a:ext cx="1066800" cy="2004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>
                <a:solidFill>
                  <a:srgbClr val="FFFFFF"/>
                </a:solidFill>
              </a:defRPr>
            </a:lvl1pPr>
          </a:lstStyle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0" y="947022"/>
            <a:ext cx="9144000" cy="0"/>
          </a:xfrm>
          <a:prstGeom prst="line">
            <a:avLst/>
          </a:prstGeom>
          <a:ln w="19050">
            <a:solidFill>
              <a:srgbClr val="EE1C2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260648"/>
            <a:ext cx="1440160" cy="354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3544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4" r:id="rId1"/>
    <p:sldLayoutId id="2147483975" r:id="rId2"/>
    <p:sldLayoutId id="2147483976" r:id="rId3"/>
    <p:sldLayoutId id="2147483977" r:id="rId4"/>
    <p:sldLayoutId id="2147483978" r:id="rId5"/>
    <p:sldLayoutId id="2147483979" r:id="rId6"/>
    <p:sldLayoutId id="2147483980" r:id="rId7"/>
    <p:sldLayoutId id="2147483981" r:id="rId8"/>
    <p:sldLayoutId id="2147483982" r:id="rId9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800" kern="1200" spc="-1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rgbClr val="EE1C25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rgbClr val="EE1C25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rgbClr val="EE1C25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rgbClr val="EE1C2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337310" indent="-285750" algn="l" defTabSz="914400" rtl="0" eaLnBrk="1" latinLnBrk="0" hangingPunct="1">
        <a:spcBef>
          <a:spcPct val="20000"/>
        </a:spcBef>
        <a:buClr>
          <a:srgbClr val="EE1C25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hyperlink" Target="http://www.intrafocus.co.uk/software/quickscore/index.html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3.xml"/><Relationship Id="rId2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683568" y="4725144"/>
            <a:ext cx="7054552" cy="699706"/>
          </a:xfrm>
        </p:spPr>
        <p:txBody>
          <a:bodyPr>
            <a:normAutofit/>
          </a:bodyPr>
          <a:lstStyle/>
          <a:p>
            <a:r>
              <a:rPr lang="en-GB" dirty="0" smtClean="0"/>
              <a:t>Balanced Scorecard Templates</a:t>
            </a:r>
            <a:endParaRPr lang="en-GB" sz="1700" dirty="0"/>
          </a:p>
        </p:txBody>
      </p:sp>
    </p:spTree>
    <p:extLst>
      <p:ext uri="{BB962C8B-B14F-4D97-AF65-F5344CB8AC3E}">
        <p14:creationId xmlns:p14="http://schemas.microsoft.com/office/powerpoint/2010/main" val="2155186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515862" y="2949295"/>
          <a:ext cx="8232136" cy="35400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87721"/>
                <a:gridCol w="1116124"/>
                <a:gridCol w="1080120"/>
                <a:gridCol w="1548171"/>
              </a:tblGrid>
              <a:tr h="695761">
                <a:tc>
                  <a:txBody>
                    <a:bodyPr/>
                    <a:lstStyle/>
                    <a:p>
                      <a:r>
                        <a:rPr lang="en-GB" sz="900" dirty="0" smtClean="0">
                          <a:solidFill>
                            <a:srgbClr val="1C3A6A"/>
                          </a:solidFill>
                        </a:rPr>
                        <a:t>Financial</a:t>
                      </a:r>
                      <a:endParaRPr lang="en-GB" sz="900" dirty="0">
                        <a:solidFill>
                          <a:srgbClr val="1C3A6A"/>
                        </a:solidFill>
                      </a:endParaRPr>
                    </a:p>
                  </a:txBody>
                  <a:tcPr marT="10800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indent="-7200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 </a:t>
                      </a:r>
                      <a:endParaRPr lang="en-GB" sz="800" b="0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 marT="10800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indent="-7200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↑ </a:t>
                      </a:r>
                    </a:p>
                    <a:p>
                      <a:pPr marL="72000" indent="-7200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↓ </a:t>
                      </a:r>
                    </a:p>
                    <a:p>
                      <a:pPr marL="72000" indent="-7200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endParaRPr lang="en-GB" sz="800" b="0" kern="1200" dirty="0">
                        <a:solidFill>
                          <a:schemeClr val="bg2">
                            <a:lumMod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10800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indent="-7200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GB" sz="800" b="0" kern="1200" dirty="0">
                        <a:solidFill>
                          <a:schemeClr val="bg2">
                            <a:lumMod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10800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900" b="1" kern="1200" dirty="0" smtClean="0">
                          <a:solidFill>
                            <a:srgbClr val="1C3A6A"/>
                          </a:solidFill>
                          <a:latin typeface="+mn-lt"/>
                          <a:ea typeface="+mn-ea"/>
                          <a:cs typeface="+mn-cs"/>
                        </a:rPr>
                        <a:t>Customer</a:t>
                      </a:r>
                      <a:endParaRPr lang="en-GB" sz="900" b="1" kern="1200" dirty="0">
                        <a:solidFill>
                          <a:srgbClr val="1C3A6A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2000" indent="-7200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108000" indent="-7200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endParaRPr lang="en-GB" sz="800" b="0" kern="1200" dirty="0">
                        <a:solidFill>
                          <a:schemeClr val="bg2">
                            <a:lumMod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2000" indent="-7200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↑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2000" indent="-7200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GB" sz="800" b="0" kern="1200" dirty="0">
                        <a:solidFill>
                          <a:schemeClr val="bg2">
                            <a:lumMod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900" b="1" kern="1200" dirty="0" smtClean="0">
                          <a:solidFill>
                            <a:srgbClr val="1C3A6A"/>
                          </a:solidFill>
                          <a:latin typeface="+mn-lt"/>
                          <a:ea typeface="+mn-ea"/>
                          <a:cs typeface="+mn-cs"/>
                        </a:rPr>
                        <a:t>Internal</a:t>
                      </a:r>
                      <a:br>
                        <a:rPr lang="en-GB" sz="900" b="1" kern="1200" dirty="0" smtClean="0">
                          <a:solidFill>
                            <a:srgbClr val="1C3A6A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GB" sz="900" b="1" kern="1200" dirty="0" smtClean="0">
                          <a:solidFill>
                            <a:srgbClr val="1C3A6A"/>
                          </a:solidFill>
                          <a:latin typeface="+mn-lt"/>
                          <a:ea typeface="+mn-ea"/>
                          <a:cs typeface="+mn-cs"/>
                        </a:rPr>
                        <a:t>Processes</a:t>
                      </a:r>
                      <a:endParaRPr lang="en-GB" sz="900" b="1" kern="1200" dirty="0">
                        <a:solidFill>
                          <a:srgbClr val="1C3A6A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indent="-7200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GB" sz="800" b="0" kern="1200" baseline="0" dirty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72000" indent="-7200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endParaRPr lang="en-GB" sz="800" b="0" kern="1200" dirty="0">
                        <a:solidFill>
                          <a:schemeClr val="bg2">
                            <a:lumMod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indent="-7200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72000" indent="-7200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endParaRPr lang="en-GB" sz="800" b="0" kern="1200" dirty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indent="-7200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GB" sz="800" b="0" kern="1200" baseline="0" dirty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72000" indent="-72000">
                        <a:buFont typeface="Arial" panose="020B0604020202020204" pitchFamily="34" charset="0"/>
                        <a:buChar char="•"/>
                      </a:pPr>
                      <a:endParaRPr lang="en-GB" sz="800" b="0" kern="1200" dirty="0">
                        <a:solidFill>
                          <a:schemeClr val="bg2">
                            <a:lumMod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90010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900" b="1" kern="1200" dirty="0" smtClean="0">
                          <a:solidFill>
                            <a:srgbClr val="1C3A6A"/>
                          </a:solidFill>
                          <a:latin typeface="+mn-lt"/>
                          <a:ea typeface="+mn-ea"/>
                          <a:cs typeface="+mn-cs"/>
                        </a:rPr>
                        <a:t>Organisational</a:t>
                      </a:r>
                      <a:br>
                        <a:rPr lang="en-GB" sz="900" b="1" kern="1200" dirty="0" smtClean="0">
                          <a:solidFill>
                            <a:srgbClr val="1C3A6A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GB" sz="900" b="1" kern="1200" dirty="0" smtClean="0">
                          <a:solidFill>
                            <a:srgbClr val="1C3A6A"/>
                          </a:solidFill>
                          <a:latin typeface="+mn-lt"/>
                          <a:ea typeface="+mn-ea"/>
                          <a:cs typeface="+mn-cs"/>
                        </a:rPr>
                        <a:t>Capacity</a:t>
                      </a:r>
                      <a:endParaRPr lang="en-GB" sz="900" b="1" kern="1200" dirty="0">
                        <a:solidFill>
                          <a:srgbClr val="1C3A6A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2000" indent="-7200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72000" indent="-7200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endParaRPr lang="en-GB" sz="800" b="0" kern="1200" dirty="0">
                        <a:solidFill>
                          <a:schemeClr val="bg2">
                            <a:lumMod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2000" indent="-7200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72000" indent="-7200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endParaRPr lang="en-GB" sz="800" b="0" kern="1200" dirty="0">
                        <a:solidFill>
                          <a:schemeClr val="bg2">
                            <a:lumMod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2000" indent="-7200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72000" indent="-72000">
                        <a:buFont typeface="Arial" panose="020B0604020202020204" pitchFamily="34" charset="0"/>
                        <a:buChar char="•"/>
                      </a:pPr>
                      <a:endParaRPr lang="en-GB" sz="800" b="0" kern="1200" dirty="0">
                        <a:solidFill>
                          <a:schemeClr val="bg2">
                            <a:lumMod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8000">
                <a:tc gridSpan="4">
                  <a:txBody>
                    <a:bodyPr/>
                    <a:lstStyle/>
                    <a:p>
                      <a:pPr algn="ctr"/>
                      <a:r>
                        <a:rPr lang="en-GB" sz="9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Professionalism    -    Commitment  </a:t>
                      </a:r>
                      <a:r>
                        <a:rPr lang="en-GB" sz="900" b="1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 -    Initiative    -    Team Work    -    Winning Mentality</a:t>
                      </a:r>
                      <a:endParaRPr lang="en-GB" sz="9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050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050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050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9" name="Table 18"/>
          <p:cNvGraphicFramePr>
            <a:graphicFrameLocks noGrp="1"/>
          </p:cNvGraphicFramePr>
          <p:nvPr>
            <p:extLst/>
          </p:nvPr>
        </p:nvGraphicFramePr>
        <p:xfrm>
          <a:off x="1331176" y="1089340"/>
          <a:ext cx="7416824" cy="1514033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484275"/>
                <a:gridCol w="2412268"/>
                <a:gridCol w="2520281"/>
              </a:tblGrid>
              <a:tr h="248123">
                <a:tc gridSpan="3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26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050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050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8123">
                <a:tc gridSpan="3">
                  <a:txBody>
                    <a:bodyPr/>
                    <a:lstStyle/>
                    <a:p>
                      <a:pPr algn="ctr"/>
                      <a:endParaRPr lang="en-GB" sz="1000" dirty="0" smtClean="0"/>
                    </a:p>
                    <a:p>
                      <a:pPr algn="ctr"/>
                      <a:endParaRPr lang="en-GB" sz="1000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050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050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4590">
                <a:tc>
                  <a:txBody>
                    <a:bodyPr/>
                    <a:lstStyle/>
                    <a:p>
                      <a:pPr algn="ctr"/>
                      <a:r>
                        <a:rPr lang="en-GB" sz="1000" b="1" i="1" dirty="0" smtClean="0">
                          <a:solidFill>
                            <a:schemeClr val="tx1"/>
                          </a:solidFill>
                        </a:rPr>
                        <a:t>Priority 1</a:t>
                      </a:r>
                      <a:endParaRPr lang="en-GB" sz="1000" b="1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i="1" dirty="0" smtClean="0">
                          <a:solidFill>
                            <a:schemeClr val="tx1"/>
                          </a:solidFill>
                        </a:rPr>
                        <a:t>Priority 2</a:t>
                      </a:r>
                      <a:endParaRPr lang="en-GB" sz="1000" b="1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i="1" dirty="0" smtClean="0">
                          <a:solidFill>
                            <a:schemeClr val="tx1"/>
                          </a:solidFill>
                        </a:rPr>
                        <a:t>Priority 3</a:t>
                      </a:r>
                      <a:endParaRPr lang="en-GB" sz="1000" b="1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43507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144000" marR="90000" marT="46800" marB="46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144000" marR="90000" marT="46800" marB="46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 </a:t>
                      </a:r>
                    </a:p>
                    <a:p>
                      <a:r>
                        <a:rPr lang="en-GB" sz="900" dirty="0" smtClean="0"/>
                        <a:t> </a:t>
                      </a:r>
                    </a:p>
                    <a:p>
                      <a:endParaRPr lang="en-GB" sz="900" dirty="0"/>
                    </a:p>
                  </a:txBody>
                  <a:tcPr marL="144000" marR="90000" marT="46800" marB="46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0" name="Rounded Rectangle 19"/>
          <p:cNvSpPr/>
          <p:nvPr/>
        </p:nvSpPr>
        <p:spPr>
          <a:xfrm>
            <a:off x="503083" y="1076680"/>
            <a:ext cx="900100" cy="256393"/>
          </a:xfrm>
          <a:prstGeom prst="roundRect">
            <a:avLst>
              <a:gd name="adj" fmla="val 25784"/>
            </a:avLst>
          </a:prstGeom>
          <a:solidFill>
            <a:srgbClr val="00326E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 smtClean="0">
                <a:solidFill>
                  <a:srgbClr val="FFFFFF"/>
                </a:solidFill>
              </a:rPr>
              <a:t>Vision</a:t>
            </a:r>
            <a:endParaRPr lang="en-GB" sz="1050" dirty="0">
              <a:solidFill>
                <a:srgbClr val="FFFFFF"/>
              </a:solidFill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503083" y="1333074"/>
            <a:ext cx="900100" cy="396028"/>
          </a:xfrm>
          <a:prstGeom prst="roundRect">
            <a:avLst>
              <a:gd name="adj" fmla="val 15167"/>
            </a:avLst>
          </a:prstGeom>
          <a:solidFill>
            <a:srgbClr val="00326E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 smtClean="0">
                <a:solidFill>
                  <a:srgbClr val="FFFFFF"/>
                </a:solidFill>
              </a:rPr>
              <a:t>Mission</a:t>
            </a:r>
            <a:endParaRPr lang="en-GB" sz="1050" dirty="0">
              <a:solidFill>
                <a:srgbClr val="FFFFFF"/>
              </a:solidFill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503083" y="1729102"/>
            <a:ext cx="900100" cy="368189"/>
          </a:xfrm>
          <a:prstGeom prst="roundRect">
            <a:avLst>
              <a:gd name="adj" fmla="val 16009"/>
            </a:avLst>
          </a:prstGeom>
          <a:solidFill>
            <a:srgbClr val="00326E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 smtClean="0">
                <a:solidFill>
                  <a:srgbClr val="FFFFFF"/>
                </a:solidFill>
              </a:rPr>
              <a:t>Strategic Priorities</a:t>
            </a:r>
            <a:endParaRPr lang="en-GB" sz="1050" dirty="0">
              <a:solidFill>
                <a:srgbClr val="FFFFFF"/>
              </a:solidFill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503083" y="2097291"/>
            <a:ext cx="900100" cy="506677"/>
          </a:xfrm>
          <a:prstGeom prst="roundRect">
            <a:avLst>
              <a:gd name="adj" fmla="val 12370"/>
            </a:avLst>
          </a:prstGeom>
          <a:solidFill>
            <a:srgbClr val="00326E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 smtClean="0">
                <a:solidFill>
                  <a:srgbClr val="FFFFFF"/>
                </a:solidFill>
              </a:rPr>
              <a:t>Strategic Results</a:t>
            </a:r>
            <a:endParaRPr lang="en-GB" sz="1050" dirty="0">
              <a:solidFill>
                <a:srgbClr val="FFFFFF"/>
              </a:solidFill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503083" y="2744956"/>
            <a:ext cx="4500500" cy="252028"/>
          </a:xfrm>
          <a:prstGeom prst="roundRect">
            <a:avLst>
              <a:gd name="adj" fmla="val 35071"/>
            </a:avLst>
          </a:prstGeom>
          <a:solidFill>
            <a:srgbClr val="00326E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 smtClean="0">
                <a:solidFill>
                  <a:srgbClr val="FFFFFF"/>
                </a:solidFill>
              </a:rPr>
              <a:t>Business Objectives and Strategy Map</a:t>
            </a:r>
            <a:endParaRPr lang="en-GB" sz="1050" dirty="0">
              <a:solidFill>
                <a:srgbClr val="FFFFFF"/>
              </a:solidFill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5003583" y="2741050"/>
            <a:ext cx="1116124" cy="252028"/>
          </a:xfrm>
          <a:prstGeom prst="roundRect">
            <a:avLst>
              <a:gd name="adj" fmla="val 35071"/>
            </a:avLst>
          </a:prstGeom>
          <a:solidFill>
            <a:srgbClr val="00326E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 smtClean="0">
                <a:solidFill>
                  <a:srgbClr val="FFFFFF"/>
                </a:solidFill>
              </a:rPr>
              <a:t>Measures</a:t>
            </a:r>
            <a:endParaRPr lang="en-GB" sz="1050" dirty="0">
              <a:solidFill>
                <a:srgbClr val="FFFFFF"/>
              </a:solidFill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6119707" y="2741050"/>
            <a:ext cx="1080120" cy="252028"/>
          </a:xfrm>
          <a:prstGeom prst="roundRect">
            <a:avLst>
              <a:gd name="adj" fmla="val 35071"/>
            </a:avLst>
          </a:prstGeom>
          <a:solidFill>
            <a:srgbClr val="00326E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 smtClean="0">
                <a:solidFill>
                  <a:srgbClr val="FFFFFF"/>
                </a:solidFill>
              </a:rPr>
              <a:t>Targets</a:t>
            </a:r>
            <a:endParaRPr lang="en-GB" sz="1050" dirty="0">
              <a:solidFill>
                <a:srgbClr val="FFFFFF"/>
              </a:solidFill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7199827" y="2741050"/>
            <a:ext cx="1548172" cy="252028"/>
          </a:xfrm>
          <a:prstGeom prst="roundRect">
            <a:avLst>
              <a:gd name="adj" fmla="val 35071"/>
            </a:avLst>
          </a:prstGeom>
          <a:solidFill>
            <a:srgbClr val="00326E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 smtClean="0">
                <a:solidFill>
                  <a:srgbClr val="FFFFFF"/>
                </a:solidFill>
              </a:rPr>
              <a:t>Initiatives</a:t>
            </a:r>
            <a:endParaRPr lang="en-GB" sz="1050" dirty="0">
              <a:solidFill>
                <a:srgbClr val="FFFFFF"/>
              </a:solidFill>
            </a:endParaRPr>
          </a:p>
        </p:txBody>
      </p:sp>
      <p:sp>
        <p:nvSpPr>
          <p:cNvPr id="28" name="Oval 27"/>
          <p:cNvSpPr/>
          <p:nvPr/>
        </p:nvSpPr>
        <p:spPr>
          <a:xfrm>
            <a:off x="1297730" y="4617164"/>
            <a:ext cx="717521" cy="504056"/>
          </a:xfrm>
          <a:prstGeom prst="ellipse">
            <a:avLst/>
          </a:prstGeom>
          <a:solidFill>
            <a:srgbClr val="42929D"/>
          </a:solidFill>
          <a:ln>
            <a:noFill/>
          </a:ln>
          <a:effectLst>
            <a:outerShdw blurRad="63500" dist="38100" dir="36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700" b="1" dirty="0" smtClean="0">
                <a:solidFill>
                  <a:srgbClr val="FFFFFF"/>
                </a:solidFill>
              </a:rPr>
              <a:t> </a:t>
            </a:r>
            <a:endParaRPr lang="en-GB" sz="700" b="1" dirty="0">
              <a:solidFill>
                <a:srgbClr val="FFFFFF"/>
              </a:solidFill>
            </a:endParaRPr>
          </a:p>
        </p:txBody>
      </p:sp>
      <p:sp>
        <p:nvSpPr>
          <p:cNvPr id="29" name="Oval 28"/>
          <p:cNvSpPr/>
          <p:nvPr/>
        </p:nvSpPr>
        <p:spPr>
          <a:xfrm>
            <a:off x="1583204" y="3072922"/>
            <a:ext cx="720080" cy="504056"/>
          </a:xfrm>
          <a:prstGeom prst="ellipse">
            <a:avLst/>
          </a:prstGeom>
          <a:solidFill>
            <a:srgbClr val="00923F"/>
          </a:solidFill>
          <a:ln>
            <a:noFill/>
          </a:ln>
          <a:effectLst>
            <a:outerShdw blurRad="63500" dist="38100" dir="36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700" b="1" dirty="0" smtClean="0">
                <a:solidFill>
                  <a:srgbClr val="FFFFFF"/>
                </a:solidFill>
              </a:rPr>
              <a:t>Increase Revenue</a:t>
            </a:r>
            <a:endParaRPr lang="en-GB" sz="700" b="1" dirty="0">
              <a:solidFill>
                <a:srgbClr val="FFFFFF"/>
              </a:solidFill>
            </a:endParaRPr>
          </a:p>
        </p:txBody>
      </p:sp>
      <p:sp>
        <p:nvSpPr>
          <p:cNvPr id="30" name="Oval 29"/>
          <p:cNvSpPr/>
          <p:nvPr/>
        </p:nvSpPr>
        <p:spPr>
          <a:xfrm>
            <a:off x="1979247" y="3775043"/>
            <a:ext cx="720080" cy="504056"/>
          </a:xfrm>
          <a:prstGeom prst="ellipse">
            <a:avLst/>
          </a:prstGeom>
          <a:solidFill>
            <a:srgbClr val="00326E"/>
          </a:solidFill>
          <a:ln>
            <a:noFill/>
          </a:ln>
          <a:effectLst>
            <a:outerShdw blurRad="63500" dist="38100" dir="36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GB" sz="700" b="1" dirty="0">
              <a:solidFill>
                <a:srgbClr val="FFFFFF"/>
              </a:solidFill>
            </a:endParaRPr>
          </a:p>
        </p:txBody>
      </p:sp>
      <p:sp>
        <p:nvSpPr>
          <p:cNvPr id="31" name="Oval 30"/>
          <p:cNvSpPr/>
          <p:nvPr/>
        </p:nvSpPr>
        <p:spPr>
          <a:xfrm>
            <a:off x="3626337" y="5589272"/>
            <a:ext cx="720080" cy="504056"/>
          </a:xfrm>
          <a:prstGeom prst="ellipse">
            <a:avLst/>
          </a:prstGeom>
          <a:solidFill>
            <a:srgbClr val="BF9010"/>
          </a:solidFill>
          <a:ln>
            <a:noFill/>
          </a:ln>
          <a:effectLst>
            <a:outerShdw blurRad="63500" dist="38100" dir="36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700" b="1" dirty="0" smtClean="0">
                <a:solidFill>
                  <a:srgbClr val="FFFFFF"/>
                </a:solidFill>
              </a:rPr>
              <a:t> </a:t>
            </a:r>
            <a:endParaRPr lang="en-GB" sz="700" b="1" dirty="0">
              <a:solidFill>
                <a:srgbClr val="FFFFFF"/>
              </a:solidFill>
            </a:endParaRPr>
          </a:p>
        </p:txBody>
      </p:sp>
      <p:sp>
        <p:nvSpPr>
          <p:cNvPr id="32" name="Oval 31"/>
          <p:cNvSpPr/>
          <p:nvPr/>
        </p:nvSpPr>
        <p:spPr>
          <a:xfrm>
            <a:off x="2718810" y="3027984"/>
            <a:ext cx="736729" cy="504056"/>
          </a:xfrm>
          <a:prstGeom prst="ellipse">
            <a:avLst/>
          </a:prstGeom>
          <a:solidFill>
            <a:srgbClr val="00923F"/>
          </a:solidFill>
          <a:ln>
            <a:noFill/>
          </a:ln>
          <a:effectLst>
            <a:outerShdw blurRad="63500" dist="38100" dir="36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700" b="1" dirty="0" smtClean="0">
                <a:solidFill>
                  <a:srgbClr val="FFFFFF"/>
                </a:solidFill>
              </a:rPr>
              <a:t>Increase Profitability</a:t>
            </a:r>
            <a:endParaRPr lang="en-GB" sz="700" b="1" dirty="0">
              <a:solidFill>
                <a:srgbClr val="FFFFFF"/>
              </a:solidFill>
            </a:endParaRPr>
          </a:p>
        </p:txBody>
      </p:sp>
      <p:sp>
        <p:nvSpPr>
          <p:cNvPr id="33" name="Oval 32"/>
          <p:cNvSpPr/>
          <p:nvPr/>
        </p:nvSpPr>
        <p:spPr>
          <a:xfrm>
            <a:off x="3848896" y="3089876"/>
            <a:ext cx="720080" cy="504056"/>
          </a:xfrm>
          <a:prstGeom prst="ellipse">
            <a:avLst/>
          </a:prstGeom>
          <a:solidFill>
            <a:srgbClr val="00923F"/>
          </a:solidFill>
          <a:ln>
            <a:noFill/>
          </a:ln>
          <a:effectLst>
            <a:outerShdw blurRad="63500" dist="38100" dir="36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700" b="1" dirty="0" smtClean="0">
                <a:solidFill>
                  <a:srgbClr val="FFFFFF"/>
                </a:solidFill>
              </a:rPr>
              <a:t>Reduce Costs</a:t>
            </a:r>
            <a:endParaRPr lang="en-GB" sz="700" b="1" dirty="0">
              <a:solidFill>
                <a:srgbClr val="FFFFFF"/>
              </a:solidFill>
            </a:endParaRPr>
          </a:p>
        </p:txBody>
      </p:sp>
      <p:sp>
        <p:nvSpPr>
          <p:cNvPr id="34" name="Oval 33"/>
          <p:cNvSpPr/>
          <p:nvPr/>
        </p:nvSpPr>
        <p:spPr>
          <a:xfrm>
            <a:off x="3077369" y="3775043"/>
            <a:ext cx="738082" cy="504056"/>
          </a:xfrm>
          <a:prstGeom prst="ellipse">
            <a:avLst/>
          </a:prstGeom>
          <a:solidFill>
            <a:srgbClr val="00326E"/>
          </a:solidFill>
          <a:ln>
            <a:noFill/>
          </a:ln>
          <a:effectLst>
            <a:outerShdw blurRad="63500" dist="38100" dir="36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GB" sz="700" b="1" dirty="0">
              <a:solidFill>
                <a:srgbClr val="FFFFFF"/>
              </a:solidFill>
            </a:endParaRPr>
          </a:p>
        </p:txBody>
      </p:sp>
      <p:sp>
        <p:nvSpPr>
          <p:cNvPr id="35" name="Oval 34"/>
          <p:cNvSpPr/>
          <p:nvPr/>
        </p:nvSpPr>
        <p:spPr>
          <a:xfrm>
            <a:off x="3987656" y="4617164"/>
            <a:ext cx="717521" cy="504056"/>
          </a:xfrm>
          <a:prstGeom prst="ellipse">
            <a:avLst/>
          </a:prstGeom>
          <a:solidFill>
            <a:srgbClr val="42929D"/>
          </a:solidFill>
          <a:ln>
            <a:noFill/>
          </a:ln>
          <a:effectLst>
            <a:outerShdw blurRad="63500" dist="38100" dir="36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700" b="1" dirty="0" smtClean="0">
                <a:solidFill>
                  <a:srgbClr val="FFFFFF"/>
                </a:solidFill>
              </a:rPr>
              <a:t> </a:t>
            </a:r>
            <a:endParaRPr lang="en-GB" sz="700" b="1" dirty="0">
              <a:solidFill>
                <a:srgbClr val="FFFFFF"/>
              </a:solidFill>
            </a:endParaRPr>
          </a:p>
        </p:txBody>
      </p:sp>
      <p:sp>
        <p:nvSpPr>
          <p:cNvPr id="36" name="Oval 35"/>
          <p:cNvSpPr/>
          <p:nvPr/>
        </p:nvSpPr>
        <p:spPr>
          <a:xfrm>
            <a:off x="3097930" y="4617164"/>
            <a:ext cx="717521" cy="504056"/>
          </a:xfrm>
          <a:prstGeom prst="ellipse">
            <a:avLst/>
          </a:prstGeom>
          <a:solidFill>
            <a:srgbClr val="42929D"/>
          </a:solidFill>
          <a:ln>
            <a:noFill/>
          </a:ln>
          <a:effectLst>
            <a:outerShdw blurRad="63500" dist="38100" dir="36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700" b="1" dirty="0" smtClean="0">
                <a:solidFill>
                  <a:srgbClr val="FFFFFF"/>
                </a:solidFill>
              </a:rPr>
              <a:t> </a:t>
            </a:r>
            <a:endParaRPr lang="en-GB" sz="700" b="1" dirty="0">
              <a:solidFill>
                <a:srgbClr val="FFFFFF"/>
              </a:solidFill>
            </a:endParaRPr>
          </a:p>
        </p:txBody>
      </p:sp>
      <p:sp>
        <p:nvSpPr>
          <p:cNvPr id="37" name="Oval 36"/>
          <p:cNvSpPr/>
          <p:nvPr/>
        </p:nvSpPr>
        <p:spPr>
          <a:xfrm>
            <a:off x="2653645" y="5589272"/>
            <a:ext cx="720080" cy="504056"/>
          </a:xfrm>
          <a:prstGeom prst="ellipse">
            <a:avLst/>
          </a:prstGeom>
          <a:solidFill>
            <a:srgbClr val="BF9010"/>
          </a:solidFill>
          <a:ln>
            <a:noFill/>
          </a:ln>
          <a:effectLst>
            <a:outerShdw blurRad="63500" dist="38100" dir="36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700" b="1" dirty="0" smtClean="0">
                <a:solidFill>
                  <a:srgbClr val="FFFFFF"/>
                </a:solidFill>
              </a:rPr>
              <a:t> </a:t>
            </a:r>
            <a:endParaRPr lang="en-GB" sz="700" b="1" dirty="0">
              <a:solidFill>
                <a:srgbClr val="FFFFFF"/>
              </a:solidFill>
            </a:endParaRPr>
          </a:p>
        </p:txBody>
      </p:sp>
      <p:sp>
        <p:nvSpPr>
          <p:cNvPr id="38" name="Oval 37"/>
          <p:cNvSpPr/>
          <p:nvPr/>
        </p:nvSpPr>
        <p:spPr>
          <a:xfrm>
            <a:off x="1655211" y="5588478"/>
            <a:ext cx="720080" cy="504056"/>
          </a:xfrm>
          <a:prstGeom prst="ellipse">
            <a:avLst/>
          </a:prstGeom>
          <a:solidFill>
            <a:srgbClr val="BF9010"/>
          </a:solidFill>
          <a:ln>
            <a:noFill/>
          </a:ln>
          <a:effectLst>
            <a:outerShdw blurRad="63500" dist="38100" dir="36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700" b="1" dirty="0" smtClean="0">
                <a:solidFill>
                  <a:srgbClr val="FFFFFF"/>
                </a:solidFill>
              </a:rPr>
              <a:t> </a:t>
            </a:r>
            <a:endParaRPr lang="en-GB" sz="700" b="1" dirty="0">
              <a:solidFill>
                <a:srgbClr val="FFFFFF"/>
              </a:solidFill>
            </a:endParaRPr>
          </a:p>
        </p:txBody>
      </p:sp>
      <p:sp>
        <p:nvSpPr>
          <p:cNvPr id="39" name="Oval 38"/>
          <p:cNvSpPr/>
          <p:nvPr/>
        </p:nvSpPr>
        <p:spPr>
          <a:xfrm>
            <a:off x="2195271" y="4617164"/>
            <a:ext cx="717521" cy="504056"/>
          </a:xfrm>
          <a:prstGeom prst="ellipse">
            <a:avLst/>
          </a:prstGeom>
          <a:solidFill>
            <a:srgbClr val="42929D"/>
          </a:solidFill>
          <a:ln>
            <a:noFill/>
          </a:ln>
          <a:effectLst>
            <a:outerShdw blurRad="63500" dist="38100" dir="36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700" b="1" dirty="0" smtClean="0">
                <a:solidFill>
                  <a:srgbClr val="FFFFFF"/>
                </a:solidFill>
              </a:rPr>
              <a:t> </a:t>
            </a:r>
            <a:endParaRPr lang="en-GB" sz="700" b="1" dirty="0">
              <a:solidFill>
                <a:srgbClr val="FFFFFF"/>
              </a:solidFill>
            </a:endParaRPr>
          </a:p>
        </p:txBody>
      </p:sp>
      <p:cxnSp>
        <p:nvCxnSpPr>
          <p:cNvPr id="49" name="Curved Connector 48"/>
          <p:cNvCxnSpPr>
            <a:stCxn id="38" idx="0"/>
            <a:endCxn id="28" idx="4"/>
          </p:cNvCxnSpPr>
          <p:nvPr/>
        </p:nvCxnSpPr>
        <p:spPr>
          <a:xfrm rot="16200000" flipV="1">
            <a:off x="1602242" y="5175469"/>
            <a:ext cx="467258" cy="358760"/>
          </a:xfrm>
          <a:prstGeom prst="curvedConnector3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urved Connector 50"/>
          <p:cNvCxnSpPr>
            <a:stCxn id="38" idx="0"/>
            <a:endCxn id="39" idx="4"/>
          </p:cNvCxnSpPr>
          <p:nvPr/>
        </p:nvCxnSpPr>
        <p:spPr>
          <a:xfrm rot="5400000" flipH="1" flipV="1">
            <a:off x="2051012" y="5085459"/>
            <a:ext cx="467258" cy="538781"/>
          </a:xfrm>
          <a:prstGeom prst="curvedConnector3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urved Connector 53"/>
          <p:cNvCxnSpPr>
            <a:stCxn id="37" idx="0"/>
            <a:endCxn id="39" idx="4"/>
          </p:cNvCxnSpPr>
          <p:nvPr/>
        </p:nvCxnSpPr>
        <p:spPr>
          <a:xfrm rot="16200000" flipV="1">
            <a:off x="2549833" y="5125419"/>
            <a:ext cx="468052" cy="459653"/>
          </a:xfrm>
          <a:prstGeom prst="curvedConnector3">
            <a:avLst>
              <a:gd name="adj1" fmla="val 50000"/>
            </a:avLst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urved Connector 56"/>
          <p:cNvCxnSpPr>
            <a:stCxn id="31" idx="0"/>
            <a:endCxn id="35" idx="4"/>
          </p:cNvCxnSpPr>
          <p:nvPr/>
        </p:nvCxnSpPr>
        <p:spPr>
          <a:xfrm rot="5400000" flipH="1" flipV="1">
            <a:off x="3932371" y="5175226"/>
            <a:ext cx="468052" cy="360040"/>
          </a:xfrm>
          <a:prstGeom prst="curvedConnector3">
            <a:avLst>
              <a:gd name="adj1" fmla="val 50000"/>
            </a:avLst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urved Connector 57"/>
          <p:cNvCxnSpPr>
            <a:stCxn id="31" idx="0"/>
            <a:endCxn id="36" idx="4"/>
          </p:cNvCxnSpPr>
          <p:nvPr/>
        </p:nvCxnSpPr>
        <p:spPr>
          <a:xfrm rot="16200000" flipV="1">
            <a:off x="3487508" y="5090403"/>
            <a:ext cx="468052" cy="529686"/>
          </a:xfrm>
          <a:prstGeom prst="curvedConnector3">
            <a:avLst>
              <a:gd name="adj1" fmla="val 50000"/>
            </a:avLst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urved Connector 62"/>
          <p:cNvCxnSpPr>
            <a:stCxn id="35" idx="0"/>
            <a:endCxn id="33" idx="4"/>
          </p:cNvCxnSpPr>
          <p:nvPr/>
        </p:nvCxnSpPr>
        <p:spPr>
          <a:xfrm rot="16200000" flipV="1">
            <a:off x="3766061" y="4036807"/>
            <a:ext cx="1023232" cy="137481"/>
          </a:xfrm>
          <a:prstGeom prst="curvedConnector3">
            <a:avLst>
              <a:gd name="adj1" fmla="val 50000"/>
            </a:avLst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urved Connector 65"/>
          <p:cNvCxnSpPr>
            <a:stCxn id="36" idx="0"/>
            <a:endCxn id="34" idx="4"/>
          </p:cNvCxnSpPr>
          <p:nvPr/>
        </p:nvCxnSpPr>
        <p:spPr>
          <a:xfrm rot="16200000" flipV="1">
            <a:off x="3282519" y="4442991"/>
            <a:ext cx="338065" cy="10281"/>
          </a:xfrm>
          <a:prstGeom prst="curvedConnector3">
            <a:avLst>
              <a:gd name="adj1" fmla="val 50000"/>
            </a:avLst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urved Connector 69"/>
          <p:cNvCxnSpPr>
            <a:stCxn id="39" idx="0"/>
            <a:endCxn id="30" idx="4"/>
          </p:cNvCxnSpPr>
          <p:nvPr/>
        </p:nvCxnSpPr>
        <p:spPr>
          <a:xfrm rot="16200000" flipV="1">
            <a:off x="2277628" y="4340759"/>
            <a:ext cx="338065" cy="214745"/>
          </a:xfrm>
          <a:prstGeom prst="curvedConnector3">
            <a:avLst>
              <a:gd name="adj1" fmla="val 50000"/>
            </a:avLst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Curved Connector 72"/>
          <p:cNvCxnSpPr>
            <a:stCxn id="28" idx="0"/>
            <a:endCxn id="30" idx="3"/>
          </p:cNvCxnSpPr>
          <p:nvPr/>
        </p:nvCxnSpPr>
        <p:spPr>
          <a:xfrm rot="5400000" flipH="1" flipV="1">
            <a:off x="1664654" y="4197119"/>
            <a:ext cx="411882" cy="428209"/>
          </a:xfrm>
          <a:prstGeom prst="curvedConnector3">
            <a:avLst>
              <a:gd name="adj1" fmla="val 50000"/>
            </a:avLst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urved Connector 76"/>
          <p:cNvCxnSpPr>
            <a:stCxn id="30" idx="0"/>
            <a:endCxn id="29" idx="4"/>
          </p:cNvCxnSpPr>
          <p:nvPr/>
        </p:nvCxnSpPr>
        <p:spPr>
          <a:xfrm rot="16200000" flipV="1">
            <a:off x="2042234" y="3477989"/>
            <a:ext cx="198065" cy="396043"/>
          </a:xfrm>
          <a:prstGeom prst="curvedConnector3">
            <a:avLst>
              <a:gd name="adj1" fmla="val 50000"/>
            </a:avLst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Curved Connector 79"/>
          <p:cNvCxnSpPr>
            <a:stCxn id="34" idx="0"/>
            <a:endCxn id="33" idx="3"/>
          </p:cNvCxnSpPr>
          <p:nvPr/>
        </p:nvCxnSpPr>
        <p:spPr>
          <a:xfrm rot="5400000" flipH="1" flipV="1">
            <a:off x="3572915" y="3393610"/>
            <a:ext cx="254928" cy="507939"/>
          </a:xfrm>
          <a:prstGeom prst="curvedConnector3">
            <a:avLst>
              <a:gd name="adj1" fmla="val 50000"/>
            </a:avLst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Curved Connector 82"/>
          <p:cNvCxnSpPr>
            <a:stCxn id="34" idx="0"/>
            <a:endCxn id="32" idx="4"/>
          </p:cNvCxnSpPr>
          <p:nvPr/>
        </p:nvCxnSpPr>
        <p:spPr>
          <a:xfrm rot="16200000" flipV="1">
            <a:off x="3145292" y="3473924"/>
            <a:ext cx="243003" cy="359235"/>
          </a:xfrm>
          <a:prstGeom prst="curvedConnector3">
            <a:avLst>
              <a:gd name="adj1" fmla="val 50000"/>
            </a:avLst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Curved Connector 86"/>
          <p:cNvCxnSpPr>
            <a:stCxn id="29" idx="6"/>
            <a:endCxn id="32" idx="2"/>
          </p:cNvCxnSpPr>
          <p:nvPr/>
        </p:nvCxnSpPr>
        <p:spPr>
          <a:xfrm flipV="1">
            <a:off x="2303284" y="3280012"/>
            <a:ext cx="415526" cy="44938"/>
          </a:xfrm>
          <a:prstGeom prst="curvedConnector3">
            <a:avLst>
              <a:gd name="adj1" fmla="val 50000"/>
            </a:avLst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Curved Connector 87"/>
          <p:cNvCxnSpPr>
            <a:stCxn id="33" idx="2"/>
            <a:endCxn id="32" idx="6"/>
          </p:cNvCxnSpPr>
          <p:nvPr/>
        </p:nvCxnSpPr>
        <p:spPr>
          <a:xfrm rot="10800000">
            <a:off x="3455540" y="3280012"/>
            <a:ext cx="393357" cy="61892"/>
          </a:xfrm>
          <a:prstGeom prst="curvedConnector3">
            <a:avLst>
              <a:gd name="adj1" fmla="val 50000"/>
            </a:avLst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Integrated with a Strategy Map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875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755576" y="4149080"/>
            <a:ext cx="3672408" cy="223224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499992" y="4149080"/>
            <a:ext cx="3672408" cy="223224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55576" y="1844824"/>
            <a:ext cx="3672408" cy="223224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499992" y="1844824"/>
            <a:ext cx="3672408" cy="223224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 smtClean="0">
                <a:latin typeface="Calibri" charset="0"/>
                <a:ea typeface="Calibri" charset="0"/>
                <a:cs typeface="Calibri" charset="0"/>
              </a:rPr>
              <a:t>A Different Approach</a:t>
            </a:r>
            <a:endParaRPr lang="en-GB" sz="3200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" name="Diamond 3"/>
          <p:cNvSpPr/>
          <p:nvPr/>
        </p:nvSpPr>
        <p:spPr>
          <a:xfrm>
            <a:off x="3851920" y="2852936"/>
            <a:ext cx="1224136" cy="1224136"/>
          </a:xfrm>
          <a:prstGeom prst="diamond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accent6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1200" dirty="0" smtClean="0">
                <a:solidFill>
                  <a:prstClr val="black"/>
                </a:solidFill>
              </a:rPr>
              <a:t>Financial</a:t>
            </a:r>
            <a:endParaRPr lang="en-GB" sz="1200" dirty="0">
              <a:solidFill>
                <a:prstClr val="black"/>
              </a:solidFill>
            </a:endParaRPr>
          </a:p>
        </p:txBody>
      </p:sp>
      <p:sp>
        <p:nvSpPr>
          <p:cNvPr id="9" name="Diamond 8"/>
          <p:cNvSpPr/>
          <p:nvPr/>
        </p:nvSpPr>
        <p:spPr>
          <a:xfrm>
            <a:off x="3851920" y="4149080"/>
            <a:ext cx="1224136" cy="1224136"/>
          </a:xfrm>
          <a:prstGeom prst="diamond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accent6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1200" dirty="0" smtClean="0">
                <a:solidFill>
                  <a:prstClr val="black"/>
                </a:solidFill>
              </a:rPr>
              <a:t>Learning</a:t>
            </a:r>
            <a:endParaRPr lang="en-GB" sz="1200" dirty="0">
              <a:solidFill>
                <a:prstClr val="black"/>
              </a:solidFill>
            </a:endParaRPr>
          </a:p>
        </p:txBody>
      </p:sp>
      <p:sp>
        <p:nvSpPr>
          <p:cNvPr id="10" name="Diamond 9"/>
          <p:cNvSpPr/>
          <p:nvPr/>
        </p:nvSpPr>
        <p:spPr>
          <a:xfrm>
            <a:off x="4499992" y="3501008"/>
            <a:ext cx="1224136" cy="1224136"/>
          </a:xfrm>
          <a:prstGeom prst="diamond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accent6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1200" dirty="0" smtClean="0">
                <a:solidFill>
                  <a:prstClr val="black"/>
                </a:solidFill>
              </a:rPr>
              <a:t>Internal</a:t>
            </a:r>
            <a:endParaRPr lang="en-GB" sz="1200" dirty="0">
              <a:solidFill>
                <a:prstClr val="black"/>
              </a:solidFill>
            </a:endParaRPr>
          </a:p>
        </p:txBody>
      </p:sp>
      <p:sp>
        <p:nvSpPr>
          <p:cNvPr id="11" name="Diamond 10"/>
          <p:cNvSpPr/>
          <p:nvPr/>
        </p:nvSpPr>
        <p:spPr>
          <a:xfrm>
            <a:off x="3203848" y="3501008"/>
            <a:ext cx="1224136" cy="1224136"/>
          </a:xfrm>
          <a:prstGeom prst="diamond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accent6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1100" dirty="0" smtClean="0">
                <a:solidFill>
                  <a:prstClr val="black"/>
                </a:solidFill>
              </a:rPr>
              <a:t>Customer</a:t>
            </a:r>
            <a:endParaRPr lang="en-GB" sz="1100" dirty="0">
              <a:solidFill>
                <a:prstClr val="black"/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6084168" y="3429000"/>
            <a:ext cx="1944216" cy="504056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/>
          <a:lstStyle/>
          <a:p>
            <a:pPr algn="ctr"/>
            <a:endParaRPr lang="en-GB" sz="800" dirty="0">
              <a:solidFill>
                <a:prstClr val="black"/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4932040" y="2636912"/>
            <a:ext cx="1440160" cy="504056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/>
          <a:lstStyle/>
          <a:p>
            <a:pPr algn="ctr"/>
            <a:endParaRPr lang="en-GB" sz="800" dirty="0">
              <a:solidFill>
                <a:prstClr val="black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899592" y="1988840"/>
            <a:ext cx="3384376" cy="360040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/>
          <a:lstStyle/>
          <a:p>
            <a:pPr algn="ctr"/>
            <a:endParaRPr lang="en-GB" sz="800" dirty="0">
              <a:solidFill>
                <a:prstClr val="black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6588224" y="2636912"/>
            <a:ext cx="1440160" cy="504056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/>
          <a:lstStyle/>
          <a:p>
            <a:pPr algn="ctr"/>
            <a:endParaRPr lang="en-GB" sz="800" dirty="0">
              <a:solidFill>
                <a:prstClr val="black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4644008" y="1988840"/>
            <a:ext cx="3384376" cy="360040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/>
          <a:lstStyle/>
          <a:p>
            <a:pPr algn="ctr"/>
            <a:endParaRPr lang="en-GB" sz="800" dirty="0">
              <a:solidFill>
                <a:prstClr val="black"/>
              </a:solidFill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899592" y="3429000"/>
            <a:ext cx="1944216" cy="504056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/>
          <a:lstStyle/>
          <a:p>
            <a:pPr algn="ctr"/>
            <a:endParaRPr lang="en-GB" sz="800" dirty="0">
              <a:solidFill>
                <a:prstClr val="black"/>
              </a:solidFill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899592" y="2636912"/>
            <a:ext cx="1440160" cy="504056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/>
          <a:lstStyle/>
          <a:p>
            <a:pPr algn="ctr"/>
            <a:endParaRPr lang="en-GB" sz="800" dirty="0">
              <a:solidFill>
                <a:prstClr val="black"/>
              </a:solidFill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2555776" y="2636912"/>
            <a:ext cx="1440160" cy="504056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/>
          <a:lstStyle/>
          <a:p>
            <a:pPr algn="ctr"/>
            <a:endParaRPr lang="en-GB" sz="800" dirty="0">
              <a:solidFill>
                <a:prstClr val="black"/>
              </a:solidFill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6012160" y="4293096"/>
            <a:ext cx="1944216" cy="504056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/>
          <a:lstStyle/>
          <a:p>
            <a:pPr algn="ctr"/>
            <a:endParaRPr lang="en-GB" sz="800" dirty="0">
              <a:solidFill>
                <a:prstClr val="black"/>
              </a:solidFill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4860032" y="5085184"/>
            <a:ext cx="1440160" cy="504056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/>
          <a:lstStyle/>
          <a:p>
            <a:pPr algn="ctr"/>
            <a:endParaRPr lang="en-GB" sz="800" dirty="0">
              <a:solidFill>
                <a:prstClr val="black"/>
              </a:solidFill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6516216" y="5085184"/>
            <a:ext cx="1440160" cy="504056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/>
          <a:lstStyle/>
          <a:p>
            <a:pPr algn="ctr"/>
            <a:endParaRPr lang="en-GB" sz="800" dirty="0">
              <a:solidFill>
                <a:prstClr val="black"/>
              </a:solidFill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4644008" y="5877272"/>
            <a:ext cx="3384376" cy="360040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/>
          <a:lstStyle/>
          <a:p>
            <a:pPr algn="ctr"/>
            <a:endParaRPr lang="en-GB" sz="800" dirty="0">
              <a:solidFill>
                <a:prstClr val="black"/>
              </a:solidFill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899592" y="4365104"/>
            <a:ext cx="1944216" cy="504056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/>
          <a:lstStyle/>
          <a:p>
            <a:pPr algn="ctr"/>
            <a:endParaRPr lang="en-GB" sz="800" dirty="0">
              <a:solidFill>
                <a:prstClr val="black"/>
              </a:solidFill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899592" y="5085184"/>
            <a:ext cx="1440160" cy="504056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/>
          <a:lstStyle/>
          <a:p>
            <a:pPr algn="ctr"/>
            <a:endParaRPr lang="en-GB" sz="800" dirty="0">
              <a:solidFill>
                <a:prstClr val="black"/>
              </a:solidFill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2555776" y="5085184"/>
            <a:ext cx="1440160" cy="504056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/>
          <a:lstStyle/>
          <a:p>
            <a:pPr algn="ctr"/>
            <a:endParaRPr lang="en-GB" sz="800" dirty="0">
              <a:solidFill>
                <a:prstClr val="black"/>
              </a:solidFill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899592" y="5877272"/>
            <a:ext cx="3384376" cy="360040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/>
          <a:lstStyle/>
          <a:p>
            <a:pPr algn="ctr"/>
            <a:endParaRPr lang="en-GB" sz="800" dirty="0">
              <a:solidFill>
                <a:prstClr val="black"/>
              </a:solidFill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755576" y="1268760"/>
            <a:ext cx="7416824" cy="360040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 anchorCtr="0"/>
          <a:lstStyle/>
          <a:p>
            <a:r>
              <a:rPr lang="en-GB" sz="1100" dirty="0" smtClean="0">
                <a:solidFill>
                  <a:prstClr val="black"/>
                </a:solidFill>
              </a:rPr>
              <a:t>  Vision:                                                                    Mission:</a:t>
            </a:r>
            <a:endParaRPr lang="en-GB" sz="11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75767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Quickscore Application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000" b="1" dirty="0"/>
              <a:t>Software is not required to implement a Balanced Scorecard, but it does help.  </a:t>
            </a:r>
            <a:r>
              <a:rPr lang="en-GB" sz="2000" b="1" dirty="0" smtClean="0"/>
              <a:t>Furthermore a </a:t>
            </a:r>
            <a:r>
              <a:rPr lang="en-GB" sz="2000" b="1" dirty="0"/>
              <a:t>good software </a:t>
            </a:r>
            <a:r>
              <a:rPr lang="en-GB" sz="2000" b="1" dirty="0" smtClean="0"/>
              <a:t>tool </a:t>
            </a:r>
            <a:r>
              <a:rPr lang="en-GB" sz="2000" b="1" dirty="0"/>
              <a:t>will </a:t>
            </a:r>
            <a:r>
              <a:rPr lang="en-GB" sz="2000" b="1" dirty="0" smtClean="0"/>
              <a:t>allow </a:t>
            </a:r>
            <a:r>
              <a:rPr lang="en-GB" sz="2000" b="1" dirty="0"/>
              <a:t>user </a:t>
            </a:r>
            <a:r>
              <a:rPr lang="en-GB" sz="2000" b="1" dirty="0" smtClean="0"/>
              <a:t>to:</a:t>
            </a:r>
          </a:p>
          <a:p>
            <a:pPr lvl="1"/>
            <a:r>
              <a:rPr lang="en-GB" dirty="0"/>
              <a:t>o</a:t>
            </a:r>
            <a:r>
              <a:rPr lang="en-GB" dirty="0" smtClean="0"/>
              <a:t>rganise key metrics in a meaningful way</a:t>
            </a:r>
          </a:p>
          <a:p>
            <a:pPr lvl="1"/>
            <a:r>
              <a:rPr lang="en-GB" dirty="0"/>
              <a:t>d</a:t>
            </a:r>
            <a:r>
              <a:rPr lang="en-GB" dirty="0" smtClean="0"/>
              <a:t>isplay data and combinations of data</a:t>
            </a:r>
          </a:p>
          <a:p>
            <a:pPr lvl="1"/>
            <a:r>
              <a:rPr lang="en-GB" dirty="0"/>
              <a:t>p</a:t>
            </a:r>
            <a:r>
              <a:rPr lang="en-GB" dirty="0" smtClean="0"/>
              <a:t>rovide management teams with a clear business overview</a:t>
            </a:r>
          </a:p>
          <a:p>
            <a:pPr lvl="1"/>
            <a:r>
              <a:rPr lang="en-GB" dirty="0"/>
              <a:t>a</a:t>
            </a:r>
            <a:r>
              <a:rPr lang="en-GB" dirty="0" smtClean="0"/>
              <a:t>llow users to input data easily and frequently</a:t>
            </a:r>
            <a:endParaRPr lang="en-GB" dirty="0"/>
          </a:p>
          <a:p>
            <a:pPr lvl="1"/>
            <a:r>
              <a:rPr lang="en-GB" dirty="0" smtClean="0"/>
              <a:t>Provide the means to </a:t>
            </a:r>
            <a:r>
              <a:rPr lang="en-GB" dirty="0"/>
              <a:t>‘drill down’ to the underlying data should the need arise to question a specific </a:t>
            </a:r>
            <a:r>
              <a:rPr lang="en-GB" dirty="0" smtClean="0"/>
              <a:t>activity</a:t>
            </a:r>
          </a:p>
          <a:p>
            <a:pPr lvl="1"/>
            <a:endParaRPr lang="en-GB" dirty="0"/>
          </a:p>
          <a:p>
            <a:r>
              <a:rPr lang="en-GB" dirty="0" smtClean="0"/>
              <a:t>Intrafocus recommends the </a:t>
            </a:r>
            <a:r>
              <a:rPr lang="en-GB" dirty="0" smtClean="0">
                <a:hlinkClick r:id="rId2"/>
              </a:rPr>
              <a:t>Spiderstrategies Quickscore</a:t>
            </a:r>
            <a:r>
              <a:rPr lang="en-GB" dirty="0">
                <a:hlinkClick r:id="rId2"/>
              </a:rPr>
              <a:t> </a:t>
            </a:r>
            <a:r>
              <a:rPr lang="en-GB" dirty="0" smtClean="0">
                <a:hlinkClick r:id="rId2"/>
              </a:rPr>
              <a:t> </a:t>
            </a:r>
            <a:r>
              <a:rPr lang="en-GB" dirty="0" smtClean="0"/>
              <a:t>product to those companies that want to take a structured approach to rolling out Balanced Scorecards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68658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Balanced Scorecard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</a:t>
            </a:r>
            <a:r>
              <a:rPr lang="en-GB" dirty="0" smtClean="0"/>
              <a:t>Balanced </a:t>
            </a:r>
            <a:r>
              <a:rPr lang="en-GB" dirty="0"/>
              <a:t>S</a:t>
            </a:r>
            <a:r>
              <a:rPr lang="en-GB" dirty="0" smtClean="0"/>
              <a:t>corecard </a:t>
            </a:r>
            <a:r>
              <a:rPr lang="en-GB" dirty="0"/>
              <a:t>is a strategic planning and management method used </a:t>
            </a:r>
            <a:r>
              <a:rPr lang="en-GB" dirty="0" smtClean="0"/>
              <a:t>to: </a:t>
            </a:r>
          </a:p>
          <a:p>
            <a:pPr lvl="1"/>
            <a:r>
              <a:rPr lang="en-GB" dirty="0" smtClean="0"/>
              <a:t>align </a:t>
            </a:r>
            <a:r>
              <a:rPr lang="en-GB" dirty="0"/>
              <a:t>business activities to </a:t>
            </a:r>
            <a:r>
              <a:rPr lang="en-GB" dirty="0" smtClean="0"/>
              <a:t>a </a:t>
            </a:r>
            <a:r>
              <a:rPr lang="en-GB" dirty="0"/>
              <a:t>vision and strategy of </a:t>
            </a:r>
            <a:r>
              <a:rPr lang="en-GB" dirty="0" smtClean="0"/>
              <a:t>an organisation </a:t>
            </a:r>
          </a:p>
          <a:p>
            <a:pPr lvl="1"/>
            <a:r>
              <a:rPr lang="en-GB" dirty="0" smtClean="0"/>
              <a:t>improve </a:t>
            </a:r>
            <a:r>
              <a:rPr lang="en-GB" dirty="0"/>
              <a:t>internal and external </a:t>
            </a:r>
            <a:r>
              <a:rPr lang="en-GB" dirty="0" smtClean="0"/>
              <a:t>communications </a:t>
            </a:r>
          </a:p>
          <a:p>
            <a:pPr lvl="1"/>
            <a:r>
              <a:rPr lang="en-GB" dirty="0" smtClean="0"/>
              <a:t>monitor </a:t>
            </a:r>
            <a:r>
              <a:rPr lang="en-GB" dirty="0"/>
              <a:t>organisational performance against strategic goals.</a:t>
            </a:r>
          </a:p>
          <a:p>
            <a:endParaRPr lang="en-GB" dirty="0" smtClean="0"/>
          </a:p>
          <a:p>
            <a:r>
              <a:rPr lang="en-GB" dirty="0" smtClean="0"/>
              <a:t>The </a:t>
            </a:r>
            <a:r>
              <a:rPr lang="en-GB" dirty="0"/>
              <a:t>design of Balanced Scorecard concerns itself </a:t>
            </a:r>
            <a:r>
              <a:rPr lang="en-GB" dirty="0" smtClean="0"/>
              <a:t>with: </a:t>
            </a:r>
          </a:p>
          <a:p>
            <a:pPr lvl="1"/>
            <a:r>
              <a:rPr lang="en-GB" dirty="0" smtClean="0"/>
              <a:t>the </a:t>
            </a:r>
            <a:r>
              <a:rPr lang="en-GB" dirty="0"/>
              <a:t>identification of a </a:t>
            </a:r>
            <a:r>
              <a:rPr lang="en-GB" i="1" dirty="0"/>
              <a:t>small</a:t>
            </a:r>
            <a:r>
              <a:rPr lang="en-GB" dirty="0"/>
              <a:t> number of financial and non-financial </a:t>
            </a:r>
            <a:r>
              <a:rPr lang="en-GB" dirty="0" smtClean="0"/>
              <a:t>measures</a:t>
            </a:r>
            <a:r>
              <a:rPr lang="en-GB" dirty="0"/>
              <a:t> </a:t>
            </a:r>
            <a:r>
              <a:rPr lang="en-GB" dirty="0" smtClean="0"/>
              <a:t>referred to as </a:t>
            </a:r>
            <a:r>
              <a:rPr lang="en-GB" i="1" dirty="0" smtClean="0"/>
              <a:t>Perspectives</a:t>
            </a:r>
          </a:p>
          <a:p>
            <a:pPr lvl="1"/>
            <a:r>
              <a:rPr lang="en-GB" dirty="0" smtClean="0"/>
              <a:t>setting </a:t>
            </a:r>
            <a:r>
              <a:rPr lang="en-GB" dirty="0"/>
              <a:t>targets for the measures and then </a:t>
            </a:r>
            <a:endParaRPr lang="en-GB" dirty="0" smtClean="0"/>
          </a:p>
          <a:p>
            <a:pPr lvl="1"/>
            <a:r>
              <a:rPr lang="en-GB" dirty="0" smtClean="0"/>
              <a:t>measuring </a:t>
            </a:r>
            <a:r>
              <a:rPr lang="en-GB" dirty="0"/>
              <a:t>them on a regular basis to determine success or failure. </a:t>
            </a:r>
          </a:p>
        </p:txBody>
      </p:sp>
    </p:spTree>
    <p:extLst>
      <p:ext uri="{BB962C8B-B14F-4D97-AF65-F5344CB8AC3E}">
        <p14:creationId xmlns:p14="http://schemas.microsoft.com/office/powerpoint/2010/main" val="14881668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chemeClr val="tx2"/>
                </a:solidFill>
              </a:rPr>
              <a:t>Balanced Scorecard</a:t>
            </a: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88537146"/>
              </p:ext>
            </p:extLst>
          </p:nvPr>
        </p:nvGraphicFramePr>
        <p:xfrm>
          <a:off x="899592" y="1557130"/>
          <a:ext cx="7104196" cy="41663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Oval 1"/>
          <p:cNvSpPr/>
          <p:nvPr/>
        </p:nvSpPr>
        <p:spPr>
          <a:xfrm>
            <a:off x="3914865" y="3113586"/>
            <a:ext cx="1080120" cy="1072704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1600" dirty="0" smtClean="0"/>
              <a:t>Vision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20259975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Арка 28"/>
          <p:cNvSpPr/>
          <p:nvPr/>
        </p:nvSpPr>
        <p:spPr>
          <a:xfrm>
            <a:off x="1630019" y="2060714"/>
            <a:ext cx="6172242" cy="3771971"/>
          </a:xfrm>
          <a:prstGeom prst="blockArc">
            <a:avLst>
              <a:gd name="adj1" fmla="val 7088"/>
              <a:gd name="adj2" fmla="val 21592912"/>
              <a:gd name="adj3" fmla="val 4641"/>
            </a:avLst>
          </a:prstGeom>
          <a:solidFill>
            <a:schemeClr val="accent5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512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chemeClr val="tx2"/>
                </a:solidFill>
              </a:rPr>
              <a:t>Balanced Scorecard</a:t>
            </a:r>
          </a:p>
        </p:txBody>
      </p:sp>
      <p:graphicFrame>
        <p:nvGraphicFramePr>
          <p:cNvPr id="5" name="Содержимое 3"/>
          <p:cNvGraphicFramePr>
            <a:graphicFrameLocks/>
          </p:cNvGraphicFramePr>
          <p:nvPr>
            <p:extLst/>
          </p:nvPr>
        </p:nvGraphicFramePr>
        <p:xfrm>
          <a:off x="2992942" y="1325856"/>
          <a:ext cx="2875201" cy="121920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147010"/>
                <a:gridCol w="576064"/>
                <a:gridCol w="576064"/>
                <a:gridCol w="576063"/>
              </a:tblGrid>
              <a:tr h="277478">
                <a:tc gridSpan="4">
                  <a:txBody>
                    <a:bodyPr/>
                    <a:lstStyle/>
                    <a:p>
                      <a:pPr lvl="0" algn="l"/>
                      <a:r>
                        <a:rPr lang="en-US" sz="1400" dirty="0" smtClean="0"/>
                        <a:t>Financial</a:t>
                      </a:r>
                      <a:endParaRPr lang="en-US" sz="1400" b="1" dirty="0" smtClean="0"/>
                    </a:p>
                  </a:txBody>
                  <a:tcPr marL="91439" marR="91439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7478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Objectives</a:t>
                      </a:r>
                      <a:endParaRPr lang="en-US" sz="1100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91439" marR="91439"/>
                </a:tc>
              </a:tr>
              <a:tr h="277478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Measures</a:t>
                      </a:r>
                      <a:endParaRPr lang="en-US" sz="1100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91439" marR="91439"/>
                </a:tc>
              </a:tr>
              <a:tr h="277478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Initiatives</a:t>
                      </a:r>
                      <a:endParaRPr lang="en-US" sz="1100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91439" marR="91439"/>
                </a:tc>
              </a:tr>
            </a:tbl>
          </a:graphicData>
        </a:graphic>
      </p:graphicFrame>
      <p:grpSp>
        <p:nvGrpSpPr>
          <p:cNvPr id="5301" name="Группа 29"/>
          <p:cNvGrpSpPr>
            <a:grpSpLocks/>
          </p:cNvGrpSpPr>
          <p:nvPr/>
        </p:nvGrpSpPr>
        <p:grpSpPr bwMode="auto">
          <a:xfrm>
            <a:off x="5138434" y="3599065"/>
            <a:ext cx="342902" cy="419108"/>
            <a:chOff x="5387065" y="3940499"/>
            <a:chExt cx="364047" cy="461106"/>
          </a:xfrm>
          <a:solidFill>
            <a:schemeClr val="accent5"/>
          </a:solidFill>
        </p:grpSpPr>
        <p:sp>
          <p:nvSpPr>
            <p:cNvPr id="10" name="Стрелка вправо 9"/>
            <p:cNvSpPr/>
            <p:nvPr/>
          </p:nvSpPr>
          <p:spPr>
            <a:xfrm rot="21597125">
              <a:off x="5387065" y="3940499"/>
              <a:ext cx="364047" cy="461106"/>
            </a:xfrm>
            <a:prstGeom prst="rightArrow">
              <a:avLst>
                <a:gd name="adj1" fmla="val 60000"/>
                <a:gd name="adj2" fmla="val 50000"/>
              </a:avLst>
            </a:prstGeom>
            <a:grpFill/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Стрелка вправо 4"/>
            <p:cNvSpPr/>
            <p:nvPr/>
          </p:nvSpPr>
          <p:spPr>
            <a:xfrm rot="21597125">
              <a:off x="5387065" y="4032720"/>
              <a:ext cx="254832" cy="27666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0" tIns="0" rIns="0" bIns="0" spcCol="1270" anchor="ctr"/>
            <a:lstStyle/>
            <a:p>
              <a:pPr algn="ctr" defTabSz="8445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1900"/>
            </a:p>
          </p:txBody>
        </p:sp>
      </p:grpSp>
      <p:grpSp>
        <p:nvGrpSpPr>
          <p:cNvPr id="5302" name="Группа 30"/>
          <p:cNvGrpSpPr>
            <a:grpSpLocks/>
          </p:cNvGrpSpPr>
          <p:nvPr/>
        </p:nvGrpSpPr>
        <p:grpSpPr bwMode="auto">
          <a:xfrm>
            <a:off x="4250468" y="2879185"/>
            <a:ext cx="432355" cy="330950"/>
            <a:chOff x="4492219" y="3228985"/>
            <a:chExt cx="461106" cy="364047"/>
          </a:xfrm>
          <a:solidFill>
            <a:schemeClr val="accent5"/>
          </a:solidFill>
        </p:grpSpPr>
        <p:sp>
          <p:nvSpPr>
            <p:cNvPr id="16" name="Стрелка вправо 15"/>
            <p:cNvSpPr/>
            <p:nvPr/>
          </p:nvSpPr>
          <p:spPr>
            <a:xfrm rot="16248116">
              <a:off x="4540749" y="3180456"/>
              <a:ext cx="364047" cy="461106"/>
            </a:xfrm>
            <a:prstGeom prst="rightArrow">
              <a:avLst>
                <a:gd name="adj1" fmla="val 60000"/>
                <a:gd name="adj2" fmla="val 50000"/>
              </a:avLst>
            </a:prstGeom>
            <a:grpFill/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Стрелка вправо 4"/>
            <p:cNvSpPr/>
            <p:nvPr/>
          </p:nvSpPr>
          <p:spPr>
            <a:xfrm rot="16248116">
              <a:off x="4595594" y="3327522"/>
              <a:ext cx="254356" cy="27666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0" tIns="0" rIns="0" bIns="0" spcCol="1270" anchor="ctr"/>
            <a:lstStyle/>
            <a:p>
              <a:pPr algn="ctr" defTabSz="8445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1900"/>
            </a:p>
          </p:txBody>
        </p:sp>
      </p:grpSp>
      <p:grpSp>
        <p:nvGrpSpPr>
          <p:cNvPr id="5303" name="Группа 31"/>
          <p:cNvGrpSpPr>
            <a:grpSpLocks/>
          </p:cNvGrpSpPr>
          <p:nvPr/>
        </p:nvGrpSpPr>
        <p:grpSpPr bwMode="auto">
          <a:xfrm>
            <a:off x="4245802" y="4358735"/>
            <a:ext cx="433846" cy="330950"/>
            <a:chOff x="4488323" y="4709245"/>
            <a:chExt cx="461106" cy="364047"/>
          </a:xfrm>
          <a:solidFill>
            <a:schemeClr val="accent5"/>
          </a:solidFill>
        </p:grpSpPr>
        <p:sp>
          <p:nvSpPr>
            <p:cNvPr id="19" name="Стрелка вправо 18"/>
            <p:cNvSpPr/>
            <p:nvPr/>
          </p:nvSpPr>
          <p:spPr>
            <a:xfrm rot="5376982">
              <a:off x="4536852" y="4660716"/>
              <a:ext cx="364047" cy="461106"/>
            </a:xfrm>
            <a:prstGeom prst="rightArrow">
              <a:avLst>
                <a:gd name="adj1" fmla="val 60000"/>
                <a:gd name="adj2" fmla="val 50000"/>
              </a:avLst>
            </a:prstGeom>
            <a:grpFill/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0" name="Стрелка вправо 4"/>
            <p:cNvSpPr/>
            <p:nvPr/>
          </p:nvSpPr>
          <p:spPr>
            <a:xfrm rot="5376982">
              <a:off x="4591698" y="4697775"/>
              <a:ext cx="254356" cy="277297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0" tIns="0" rIns="0" bIns="0" spcCol="1270" anchor="ctr"/>
            <a:lstStyle/>
            <a:p>
              <a:pPr algn="ctr" defTabSz="8445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1900"/>
            </a:p>
          </p:txBody>
        </p:sp>
      </p:grpSp>
      <p:grpSp>
        <p:nvGrpSpPr>
          <p:cNvPr id="5304" name="Группа 32"/>
          <p:cNvGrpSpPr>
            <a:grpSpLocks/>
          </p:cNvGrpSpPr>
          <p:nvPr/>
        </p:nvGrpSpPr>
        <p:grpSpPr bwMode="auto">
          <a:xfrm>
            <a:off x="3430284" y="3599065"/>
            <a:ext cx="342902" cy="419108"/>
            <a:chOff x="3678808" y="3940652"/>
            <a:chExt cx="364047" cy="461106"/>
          </a:xfrm>
          <a:solidFill>
            <a:schemeClr val="accent5"/>
          </a:solidFill>
        </p:grpSpPr>
        <p:sp>
          <p:nvSpPr>
            <p:cNvPr id="22" name="Стрелка вправо 21"/>
            <p:cNvSpPr/>
            <p:nvPr/>
          </p:nvSpPr>
          <p:spPr>
            <a:xfrm rot="10851572">
              <a:off x="3678808" y="3940652"/>
              <a:ext cx="364047" cy="461106"/>
            </a:xfrm>
            <a:prstGeom prst="rightArrow">
              <a:avLst>
                <a:gd name="adj1" fmla="val 60000"/>
                <a:gd name="adj2" fmla="val 50000"/>
              </a:avLst>
            </a:prstGeom>
            <a:grpFill/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3" name="Стрелка вправо 4"/>
            <p:cNvSpPr/>
            <p:nvPr/>
          </p:nvSpPr>
          <p:spPr>
            <a:xfrm rot="10851572">
              <a:off x="3788022" y="4034463"/>
              <a:ext cx="254833" cy="27666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0" tIns="0" rIns="0" bIns="0" spcCol="1270" anchor="ctr"/>
            <a:lstStyle/>
            <a:p>
              <a:pPr algn="ctr" defTabSz="8445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1900"/>
            </a:p>
          </p:txBody>
        </p:sp>
      </p:grpSp>
      <p:sp>
        <p:nvSpPr>
          <p:cNvPr id="21" name="Oval 20"/>
          <p:cNvSpPr/>
          <p:nvPr/>
        </p:nvSpPr>
        <p:spPr>
          <a:xfrm>
            <a:off x="3975538" y="3400323"/>
            <a:ext cx="1014380" cy="819096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1400" dirty="0" smtClean="0"/>
              <a:t>Vision</a:t>
            </a:r>
            <a:endParaRPr lang="en-GB" sz="1400" dirty="0"/>
          </a:p>
        </p:txBody>
      </p:sp>
      <p:graphicFrame>
        <p:nvGraphicFramePr>
          <p:cNvPr id="24" name="Содержимое 3"/>
          <p:cNvGraphicFramePr>
            <a:graphicFrameLocks/>
          </p:cNvGraphicFramePr>
          <p:nvPr>
            <p:extLst/>
          </p:nvPr>
        </p:nvGraphicFramePr>
        <p:xfrm>
          <a:off x="395536" y="3199018"/>
          <a:ext cx="2875201" cy="121920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147010"/>
                <a:gridCol w="576064"/>
                <a:gridCol w="576064"/>
                <a:gridCol w="576063"/>
              </a:tblGrid>
              <a:tr h="277478">
                <a:tc gridSpan="4">
                  <a:txBody>
                    <a:bodyPr/>
                    <a:lstStyle/>
                    <a:p>
                      <a:pPr lvl="0" algn="l"/>
                      <a:r>
                        <a:rPr lang="en-US" sz="1400" dirty="0" smtClean="0"/>
                        <a:t>Customer</a:t>
                      </a:r>
                      <a:endParaRPr lang="en-US" sz="1400" b="1" dirty="0" smtClean="0"/>
                    </a:p>
                  </a:txBody>
                  <a:tcPr marL="91439" marR="91439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7478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Objectives</a:t>
                      </a:r>
                      <a:endParaRPr lang="en-US" sz="1100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91439" marR="91439"/>
                </a:tc>
              </a:tr>
              <a:tr h="277478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Measures</a:t>
                      </a:r>
                      <a:endParaRPr lang="en-US" sz="1100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91439" marR="91439"/>
                </a:tc>
              </a:tr>
              <a:tr h="277478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Initiatives</a:t>
                      </a:r>
                      <a:endParaRPr lang="en-US" sz="1100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91439" marR="91439"/>
                </a:tc>
              </a:tr>
            </a:tbl>
          </a:graphicData>
        </a:graphic>
      </p:graphicFrame>
      <p:graphicFrame>
        <p:nvGraphicFramePr>
          <p:cNvPr id="25" name="Содержимое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48045943"/>
              </p:ext>
            </p:extLst>
          </p:nvPr>
        </p:nvGraphicFramePr>
        <p:xfrm>
          <a:off x="3059832" y="5157192"/>
          <a:ext cx="2875201" cy="121920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147010"/>
                <a:gridCol w="576064"/>
                <a:gridCol w="576064"/>
                <a:gridCol w="576063"/>
              </a:tblGrid>
              <a:tr h="277478">
                <a:tc gridSpan="4">
                  <a:txBody>
                    <a:bodyPr/>
                    <a:lstStyle/>
                    <a:p>
                      <a:pPr lvl="0" algn="l"/>
                      <a:r>
                        <a:rPr lang="en-US" sz="1400" dirty="0" smtClean="0"/>
                        <a:t>Organisational Capacity</a:t>
                      </a:r>
                      <a:endParaRPr lang="en-US" sz="1400" b="1" dirty="0" smtClean="0"/>
                    </a:p>
                  </a:txBody>
                  <a:tcPr marL="91439" marR="91439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7478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Objectives</a:t>
                      </a:r>
                      <a:endParaRPr lang="en-US" sz="1100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91439" marR="91439"/>
                </a:tc>
              </a:tr>
              <a:tr h="277478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Measures</a:t>
                      </a:r>
                      <a:endParaRPr lang="en-US" sz="1100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91439" marR="91439"/>
                </a:tc>
              </a:tr>
              <a:tr h="277478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Initiatives</a:t>
                      </a:r>
                      <a:endParaRPr lang="en-US" sz="1100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91439" marR="91439"/>
                </a:tc>
              </a:tr>
            </a:tbl>
          </a:graphicData>
        </a:graphic>
      </p:graphicFrame>
      <p:graphicFrame>
        <p:nvGraphicFramePr>
          <p:cNvPr id="26" name="Содержимое 3"/>
          <p:cNvGraphicFramePr>
            <a:graphicFrameLocks/>
          </p:cNvGraphicFramePr>
          <p:nvPr>
            <p:extLst/>
          </p:nvPr>
        </p:nvGraphicFramePr>
        <p:xfrm>
          <a:off x="5724128" y="3212976"/>
          <a:ext cx="2875201" cy="121920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147010"/>
                <a:gridCol w="576064"/>
                <a:gridCol w="576064"/>
                <a:gridCol w="576063"/>
              </a:tblGrid>
              <a:tr h="277478">
                <a:tc gridSpan="4">
                  <a:txBody>
                    <a:bodyPr/>
                    <a:lstStyle/>
                    <a:p>
                      <a:pPr lvl="0" algn="l"/>
                      <a:r>
                        <a:rPr lang="en-US" sz="1400" dirty="0" smtClean="0"/>
                        <a:t>Internal Processes</a:t>
                      </a:r>
                      <a:endParaRPr lang="en-US" sz="1400" b="1" dirty="0" smtClean="0"/>
                    </a:p>
                  </a:txBody>
                  <a:tcPr marL="91439" marR="91439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7478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Objectives</a:t>
                      </a:r>
                      <a:endParaRPr lang="en-US" sz="1100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91439" marR="91439"/>
                </a:tc>
              </a:tr>
              <a:tr h="277478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Measures</a:t>
                      </a:r>
                      <a:endParaRPr lang="en-US" sz="1100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91439" marR="91439"/>
                </a:tc>
              </a:tr>
              <a:tr h="277478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Initiatives</a:t>
                      </a:r>
                      <a:endParaRPr lang="en-US" sz="1100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91439" marR="91439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95109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Typical Excel Balanced Scorecard</a:t>
            </a: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0173790"/>
              </p:ext>
            </p:extLst>
          </p:nvPr>
        </p:nvGraphicFramePr>
        <p:xfrm>
          <a:off x="323528" y="1052736"/>
          <a:ext cx="8501062" cy="5440680"/>
        </p:xfrm>
        <a:graphic>
          <a:graphicData uri="http://schemas.openxmlformats.org/drawingml/2006/table">
            <a:tbl>
              <a:tblPr/>
              <a:tblGrid>
                <a:gridCol w="1856455"/>
                <a:gridCol w="720883"/>
                <a:gridCol w="735030"/>
                <a:gridCol w="4536504"/>
                <a:gridCol w="652190"/>
              </a:tblGrid>
              <a:tr h="234785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1" noProof="0" dirty="0" smtClean="0"/>
                        <a:t>Indicator</a:t>
                      </a:r>
                      <a:endParaRPr lang="en-GB" sz="1100" b="1" noProof="0" dirty="0"/>
                    </a:p>
                  </a:txBody>
                  <a:tcPr marL="45720" marR="4572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1" noProof="0" dirty="0" smtClean="0"/>
                        <a:t>Target</a:t>
                      </a:r>
                      <a:endParaRPr lang="en-GB" sz="1100" b="1" noProof="0" dirty="0"/>
                    </a:p>
                  </a:txBody>
                  <a:tcPr marL="45720" marR="4572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1" noProof="0" dirty="0" smtClean="0"/>
                        <a:t>Weight</a:t>
                      </a:r>
                      <a:endParaRPr lang="en-GB" sz="1100" b="1" noProof="0" dirty="0"/>
                    </a:p>
                  </a:txBody>
                  <a:tcPr marL="45720" marR="4572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1" noProof="0" dirty="0" smtClean="0"/>
                        <a:t>Description</a:t>
                      </a:r>
                      <a:endParaRPr lang="en-GB" sz="1100" b="1" noProof="0" dirty="0"/>
                    </a:p>
                  </a:txBody>
                  <a:tcPr marL="45720" marR="4572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1" noProof="0" dirty="0" smtClean="0"/>
                        <a:t>Value</a:t>
                      </a:r>
                      <a:endParaRPr lang="en-GB" sz="1100" b="1" noProof="0" dirty="0"/>
                    </a:p>
                  </a:txBody>
                  <a:tcPr marL="45720" marR="4572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788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GB" sz="1050" b="0" i="1" u="none" strike="noStrike" noProof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Financial Perspective Description</a:t>
                      </a:r>
                      <a:endParaRPr lang="en-GB" sz="1050" b="0" i="1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endParaRPr lang="en-GB" sz="900" b="0" i="0" u="none" strike="noStrike" noProof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5720" marR="4572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 noProof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5720" marR="4572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900" b="0" i="0" u="none" strike="noStrike" noProof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5720" marR="4572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164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noProof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KPI - 1</a:t>
                      </a:r>
                      <a:endParaRPr lang="en-GB" sz="9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45720" marR="4572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9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9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7164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noProof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KPI - 2</a:t>
                      </a:r>
                      <a:endParaRPr lang="en-GB" sz="9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45720" marR="4572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9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9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7164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noProof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KPI - 3</a:t>
                      </a:r>
                      <a:endParaRPr lang="en-GB" sz="9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45720" marR="4572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9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9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7507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GB" sz="1000" b="1" i="0" u="none" strike="noStrike" noProof="0" dirty="0" smtClean="0">
                          <a:solidFill>
                            <a:schemeClr val="bg1"/>
                          </a:solidFill>
                          <a:latin typeface="Calibri"/>
                        </a:rPr>
                        <a:t>Financial Perspective</a:t>
                      </a:r>
                      <a:endParaRPr lang="en-GB" sz="1000" b="0" i="0" u="none" strike="noStrike" noProof="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noProof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n-GB" sz="9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5720" marR="4572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i="0" u="none" strike="noStrike" noProof="0" dirty="0" smtClean="0">
                          <a:solidFill>
                            <a:schemeClr val="bg1"/>
                          </a:solidFill>
                          <a:latin typeface="Calibri"/>
                        </a:rPr>
                        <a:t>Total Performance in group  </a:t>
                      </a:r>
                    </a:p>
                  </a:txBody>
                  <a:tcPr marL="45720" marR="4572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900" b="1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5720" marR="4572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</a:tr>
              <a:tr h="144000">
                <a:tc gridSpan="2">
                  <a:txBody>
                    <a:bodyPr/>
                    <a:lstStyle/>
                    <a:p>
                      <a:pPr algn="l" fontAlgn="b"/>
                      <a:endParaRPr lang="en-GB" sz="400" b="0" i="1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5720" marR="4572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endParaRPr lang="en-GB" sz="4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5720" marR="4572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4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5720" marR="4572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4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5720" marR="4572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7880">
                <a:tc gridSpan="2"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i="1" u="none" strike="noStrike" noProof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Customer Perspective Description</a:t>
                      </a: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endParaRPr lang="en-GB" sz="9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5720" marR="4572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5720" marR="4572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9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5720" marR="4572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164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noProof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KPI - 1</a:t>
                      </a:r>
                      <a:endParaRPr lang="en-GB" sz="9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9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9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25976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i="0" u="none" strike="noStrike" noProof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KPI - 2</a:t>
                      </a: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9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9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7164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i="0" u="none" strike="noStrike" noProof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KPI - 3</a:t>
                      </a: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9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9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7164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i="0" u="none" strike="noStrike" noProof="0" dirty="0" smtClean="0">
                          <a:solidFill>
                            <a:schemeClr val="bg1"/>
                          </a:solidFill>
                          <a:latin typeface="Calibri"/>
                        </a:rPr>
                        <a:t>Customer Perspective  </a:t>
                      </a: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noProof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n-GB" sz="9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5720" marR="4572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 noProof="0" dirty="0" smtClean="0">
                          <a:solidFill>
                            <a:schemeClr val="bg1"/>
                          </a:solidFill>
                          <a:latin typeface="Calibri"/>
                        </a:rPr>
                        <a:t>Total Performance in group  </a:t>
                      </a:r>
                      <a:endParaRPr lang="en-GB" sz="900" b="0" i="0" u="none" strike="noStrike" noProof="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45720" marR="4572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900" b="1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5720" marR="4572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</a:tr>
              <a:tr h="144000">
                <a:tc gridSpan="2">
                  <a:txBody>
                    <a:bodyPr/>
                    <a:lstStyle/>
                    <a:p>
                      <a:pPr algn="l" fontAlgn="b"/>
                      <a:endParaRPr lang="en-GB" sz="400" b="0" i="1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5720" marR="4572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endParaRPr lang="en-GB" sz="4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5720" marR="4572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4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5720" marR="4572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4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5720" marR="4572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7880">
                <a:tc gridSpan="2"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i="1" u="none" strike="noStrike" noProof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Internal Processes Perspective Description</a:t>
                      </a: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endParaRPr lang="en-GB" sz="9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5720" marR="4572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5720" marR="4572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9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5720" marR="4572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164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noProof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KPI - 1</a:t>
                      </a:r>
                      <a:endParaRPr lang="en-GB" sz="9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45720" marR="4572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900" b="0" i="0" u="none" strike="noStrike" noProof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9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7164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noProof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KPI - 2</a:t>
                      </a:r>
                      <a:endParaRPr lang="en-GB" sz="9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45720" marR="4572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9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9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7164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noProof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KPI - 3</a:t>
                      </a:r>
                      <a:endParaRPr lang="en-GB" sz="9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45720" marR="4572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9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9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7164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i="0" u="none" strike="noStrike" noProof="0" dirty="0" smtClean="0">
                          <a:solidFill>
                            <a:schemeClr val="bg1"/>
                          </a:solidFill>
                          <a:latin typeface="Calibri"/>
                        </a:rPr>
                        <a:t>Internal Processes Perspective   </a:t>
                      </a: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noProof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n-GB" sz="9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5720" marR="4572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 noProof="0" dirty="0" smtClean="0">
                          <a:solidFill>
                            <a:schemeClr val="bg1"/>
                          </a:solidFill>
                          <a:latin typeface="Calibri"/>
                        </a:rPr>
                        <a:t>Total Performance in group</a:t>
                      </a:r>
                      <a:endParaRPr lang="en-GB" sz="900" b="0" i="0" u="none" strike="noStrike" noProof="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45720" marR="4572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900" b="1" i="0" u="none" strike="noStrike" noProof="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45720" marR="4572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</a:tr>
              <a:tr h="144000">
                <a:tc gridSpan="2">
                  <a:txBody>
                    <a:bodyPr/>
                    <a:lstStyle/>
                    <a:p>
                      <a:pPr algn="l" fontAlgn="b"/>
                      <a:endParaRPr lang="en-GB" sz="400" b="0" i="1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5720" marR="4572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endParaRPr lang="en-GB" sz="4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5720" marR="4572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4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5720" marR="4572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4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5720" marR="4572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7880">
                <a:tc gridSpan="2"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i="1" u="none" strike="noStrike" noProof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Organisational Capacity</a:t>
                      </a:r>
                      <a:endParaRPr lang="en-GB" sz="1050" b="0" i="1" u="none" strike="noStrike" noProof="0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endParaRPr lang="en-GB" sz="9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5720" marR="4572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5720" marR="4572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9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5720" marR="4572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164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i="0" u="none" strike="noStrike" noProof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KPI - 1</a:t>
                      </a: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9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9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7164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i="0" u="none" strike="noStrike" noProof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KPI - 2</a:t>
                      </a: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9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9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7164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i="0" u="none" strike="noStrike" noProof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KPI - 3</a:t>
                      </a: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900" b="0" i="0" u="none" strike="noStrike" noProof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9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5720" marR="4572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7164">
                <a:tc gridSpan="2"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i="0" u="none" strike="noStrike" noProof="0" dirty="0" smtClean="0">
                          <a:solidFill>
                            <a:schemeClr val="bg1"/>
                          </a:solidFill>
                          <a:latin typeface="Calibri"/>
                        </a:rPr>
                        <a:t>Organisational</a:t>
                      </a:r>
                      <a:r>
                        <a:rPr lang="en-GB" sz="1000" b="1" i="0" u="none" strike="noStrike" baseline="0" noProof="0" dirty="0" smtClean="0">
                          <a:solidFill>
                            <a:schemeClr val="bg1"/>
                          </a:solidFill>
                          <a:latin typeface="Calibri"/>
                        </a:rPr>
                        <a:t> Capacity </a:t>
                      </a:r>
                      <a:r>
                        <a:rPr lang="en-GB" sz="1000" b="1" i="0" u="none" strike="noStrike" noProof="0" dirty="0" smtClean="0">
                          <a:solidFill>
                            <a:schemeClr val="bg1"/>
                          </a:solidFill>
                          <a:latin typeface="Calibri"/>
                        </a:rPr>
                        <a:t>Perspective</a:t>
                      </a: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noProof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en-GB" sz="9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5720" marR="4572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i="0" u="none" strike="noStrike" noProof="0" dirty="0" smtClean="0">
                          <a:solidFill>
                            <a:schemeClr val="bg1"/>
                          </a:solidFill>
                          <a:latin typeface="Calibri"/>
                        </a:rPr>
                        <a:t>Total Performance in group</a:t>
                      </a:r>
                    </a:p>
                  </a:txBody>
                  <a:tcPr marL="45720" marR="4572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900" b="1" i="0" u="none" strike="noStrike" noProof="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45720" marR="4572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45435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Financial Indicators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/>
          </p:nvPr>
        </p:nvGraphicFramePr>
        <p:xfrm>
          <a:off x="395536" y="1412777"/>
          <a:ext cx="8358186" cy="4085469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500187"/>
                <a:gridCol w="2214562"/>
                <a:gridCol w="2286000"/>
                <a:gridCol w="2357437"/>
              </a:tblGrid>
              <a:tr h="470020">
                <a:tc gridSpan="4">
                  <a:txBody>
                    <a:bodyPr/>
                    <a:lstStyle/>
                    <a:p>
                      <a:pPr lvl="0" algn="l"/>
                      <a:r>
                        <a:rPr lang="en-US" sz="2000" dirty="0" smtClean="0"/>
                        <a:t>Finance</a:t>
                      </a:r>
                      <a:endParaRPr lang="en-US" sz="1200" b="1" dirty="0" smtClean="0"/>
                    </a:p>
                  </a:txBody>
                  <a:tcPr marL="91439" marR="91439"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926611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Objectives</a:t>
                      </a:r>
                      <a:endParaRPr lang="en-US" sz="1600" dirty="0"/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Objective 1</a:t>
                      </a:r>
                      <a:endParaRPr lang="en-US" sz="1200" dirty="0"/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Objective 2</a:t>
                      </a:r>
                      <a:endParaRPr lang="en-US" sz="1200" dirty="0"/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Objective 3</a:t>
                      </a:r>
                      <a:endParaRPr lang="en-US" sz="1200" dirty="0"/>
                    </a:p>
                  </a:txBody>
                  <a:tcPr marL="91439" marR="91439" anchor="ctr"/>
                </a:tc>
              </a:tr>
              <a:tr h="83561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Measures</a:t>
                      </a:r>
                      <a:endParaRPr lang="en-US" sz="1600" dirty="0"/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91439" marR="91439" anchor="ctr"/>
                </a:tc>
              </a:tr>
              <a:tr h="926611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Targets</a:t>
                      </a:r>
                      <a:endParaRPr lang="en-US" sz="1600" dirty="0"/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91439" marR="91439" anchor="ctr"/>
                </a:tc>
              </a:tr>
              <a:tr h="926611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Initiatives</a:t>
                      </a:r>
                      <a:endParaRPr lang="en-US" sz="1600" dirty="0"/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91439" marR="91439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36224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Customer Indicators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/>
          </p:nvPr>
        </p:nvGraphicFramePr>
        <p:xfrm>
          <a:off x="395536" y="1412777"/>
          <a:ext cx="8358186" cy="4085469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500187"/>
                <a:gridCol w="2214562"/>
                <a:gridCol w="2286000"/>
                <a:gridCol w="2357437"/>
              </a:tblGrid>
              <a:tr h="470020">
                <a:tc gridSpan="4">
                  <a:txBody>
                    <a:bodyPr/>
                    <a:lstStyle/>
                    <a:p>
                      <a:pPr lvl="0" algn="l"/>
                      <a:r>
                        <a:rPr lang="en-US" sz="2000" dirty="0" smtClean="0"/>
                        <a:t>Customer</a:t>
                      </a:r>
                      <a:endParaRPr lang="en-US" sz="1200" b="1" dirty="0" smtClean="0"/>
                    </a:p>
                  </a:txBody>
                  <a:tcPr marL="91439" marR="91439"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926611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Objectives</a:t>
                      </a:r>
                      <a:endParaRPr lang="en-US" sz="1600" dirty="0"/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Objective 1</a:t>
                      </a:r>
                      <a:endParaRPr lang="en-US" sz="1200" dirty="0"/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Objective 2</a:t>
                      </a:r>
                      <a:endParaRPr lang="en-US" sz="1200" dirty="0"/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Objective 3</a:t>
                      </a:r>
                      <a:endParaRPr lang="en-US" sz="1200" dirty="0"/>
                    </a:p>
                  </a:txBody>
                  <a:tcPr marL="91439" marR="91439" anchor="ctr"/>
                </a:tc>
              </a:tr>
              <a:tr h="83561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Measures</a:t>
                      </a:r>
                      <a:endParaRPr lang="en-US" sz="1600" dirty="0"/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91439" marR="91439" anchor="ctr"/>
                </a:tc>
              </a:tr>
              <a:tr h="926611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Targets</a:t>
                      </a:r>
                      <a:endParaRPr lang="en-US" sz="1600" dirty="0"/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91439" marR="91439" anchor="ctr"/>
                </a:tc>
              </a:tr>
              <a:tr h="926611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Initiatives</a:t>
                      </a:r>
                      <a:endParaRPr lang="en-US" sz="1600" dirty="0"/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91439" marR="91439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0797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Internal Processes Indicators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/>
          </p:nvPr>
        </p:nvGraphicFramePr>
        <p:xfrm>
          <a:off x="395536" y="1412777"/>
          <a:ext cx="8358186" cy="4085469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500187"/>
                <a:gridCol w="2214562"/>
                <a:gridCol w="2286000"/>
                <a:gridCol w="2357437"/>
              </a:tblGrid>
              <a:tr h="470020">
                <a:tc gridSpan="4">
                  <a:txBody>
                    <a:bodyPr/>
                    <a:lstStyle/>
                    <a:p>
                      <a:pPr lvl="0" algn="l"/>
                      <a:r>
                        <a:rPr lang="en-US" sz="2000" dirty="0" smtClean="0"/>
                        <a:t>Internal Processes</a:t>
                      </a:r>
                      <a:endParaRPr lang="en-US" sz="1200" b="1" dirty="0" smtClean="0"/>
                    </a:p>
                  </a:txBody>
                  <a:tcPr marL="91439" marR="91439"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926611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Objectives</a:t>
                      </a:r>
                      <a:endParaRPr lang="en-US" sz="1600" dirty="0"/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Objective 1</a:t>
                      </a:r>
                      <a:endParaRPr lang="en-US" sz="1200" dirty="0"/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Objective 2</a:t>
                      </a:r>
                      <a:endParaRPr lang="en-US" sz="1200" dirty="0"/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Objective 3</a:t>
                      </a:r>
                      <a:endParaRPr lang="en-US" sz="1200" dirty="0"/>
                    </a:p>
                  </a:txBody>
                  <a:tcPr marL="91439" marR="91439" anchor="ctr"/>
                </a:tc>
              </a:tr>
              <a:tr h="83561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Measures</a:t>
                      </a:r>
                      <a:endParaRPr lang="en-US" sz="1600" dirty="0"/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91439" marR="91439" anchor="ctr"/>
                </a:tc>
              </a:tr>
              <a:tr h="926611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Targets</a:t>
                      </a:r>
                      <a:endParaRPr lang="en-US" sz="1600" dirty="0"/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91439" marR="91439" anchor="ctr"/>
                </a:tc>
              </a:tr>
              <a:tr h="926611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Initiatives</a:t>
                      </a:r>
                      <a:endParaRPr lang="en-US" sz="1600" dirty="0"/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91439" marR="91439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47076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Organisational Capacity Indicators</a:t>
            </a:r>
            <a:endParaRPr lang="en-US" dirty="0" smtClean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3290851"/>
              </p:ext>
            </p:extLst>
          </p:nvPr>
        </p:nvGraphicFramePr>
        <p:xfrm>
          <a:off x="395536" y="1412777"/>
          <a:ext cx="8358186" cy="4085469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500187"/>
                <a:gridCol w="2214562"/>
                <a:gridCol w="2286000"/>
                <a:gridCol w="2357437"/>
              </a:tblGrid>
              <a:tr h="470020">
                <a:tc gridSpan="4">
                  <a:txBody>
                    <a:bodyPr/>
                    <a:lstStyle/>
                    <a:p>
                      <a:pPr lvl="0" algn="l"/>
                      <a:r>
                        <a:rPr lang="en-US" sz="2000" dirty="0" smtClean="0"/>
                        <a:t>Organisational Capacity</a:t>
                      </a:r>
                      <a:endParaRPr lang="en-US" sz="1200" b="1" dirty="0" smtClean="0"/>
                    </a:p>
                  </a:txBody>
                  <a:tcPr marL="91439" marR="91439"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926611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Objectives</a:t>
                      </a:r>
                      <a:endParaRPr lang="en-US" sz="1600" dirty="0"/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Objective 1</a:t>
                      </a:r>
                      <a:endParaRPr lang="en-US" sz="1200" dirty="0"/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Objective 2</a:t>
                      </a:r>
                      <a:endParaRPr lang="en-US" sz="1200" dirty="0"/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Objective 3</a:t>
                      </a:r>
                      <a:endParaRPr lang="en-US" sz="1200" dirty="0"/>
                    </a:p>
                  </a:txBody>
                  <a:tcPr marL="91439" marR="91439" anchor="ctr"/>
                </a:tc>
              </a:tr>
              <a:tr h="83561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Measures</a:t>
                      </a:r>
                      <a:endParaRPr lang="en-US" sz="1600" dirty="0"/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91439" marR="91439" anchor="ctr"/>
                </a:tc>
              </a:tr>
              <a:tr h="926611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Targets</a:t>
                      </a:r>
                      <a:endParaRPr lang="en-US" sz="1600" dirty="0"/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91439" marR="91439" anchor="ctr"/>
                </a:tc>
              </a:tr>
              <a:tr h="926611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Initiatives</a:t>
                      </a:r>
                      <a:endParaRPr lang="en-US" sz="1600" dirty="0"/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91439" marR="91439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150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larity">
  <a:themeElements>
    <a:clrScheme name="Intrafocus">
      <a:dk1>
        <a:sysClr val="windowText" lastClr="000000"/>
      </a:dk1>
      <a:lt1>
        <a:sysClr val="window" lastClr="FFFFFF"/>
      </a:lt1>
      <a:dk2>
        <a:srgbClr val="1F497D"/>
      </a:dk2>
      <a:lt2>
        <a:srgbClr val="ECECEC"/>
      </a:lt2>
      <a:accent1>
        <a:srgbClr val="AD1221"/>
      </a:accent1>
      <a:accent2>
        <a:srgbClr val="0066CC"/>
      </a:accent2>
      <a:accent3>
        <a:srgbClr val="17962F"/>
      </a:accent3>
      <a:accent4>
        <a:srgbClr val="F0AD00"/>
      </a:accent4>
      <a:accent5>
        <a:srgbClr val="7E7E7E"/>
      </a:accent5>
      <a:accent6>
        <a:srgbClr val="D5D5D5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Clarity.thmx</Template>
  <TotalTime>5522</TotalTime>
  <Words>468</Words>
  <Application>Microsoft Macintosh PowerPoint</Application>
  <PresentationFormat>On-screen Show (4:3)</PresentationFormat>
  <Paragraphs>177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Calibri</vt:lpstr>
      <vt:lpstr>Arial</vt:lpstr>
      <vt:lpstr>Clarity</vt:lpstr>
      <vt:lpstr>1_Clarity</vt:lpstr>
      <vt:lpstr>PowerPoint Presentation</vt:lpstr>
      <vt:lpstr>The Balanced Scorecard</vt:lpstr>
      <vt:lpstr>Balanced Scorecard</vt:lpstr>
      <vt:lpstr>Balanced Scorecard</vt:lpstr>
      <vt:lpstr>Typical Excel Balanced Scorecard</vt:lpstr>
      <vt:lpstr>Financial Indicators</vt:lpstr>
      <vt:lpstr>Customer Indicators</vt:lpstr>
      <vt:lpstr>Internal Processes Indicators</vt:lpstr>
      <vt:lpstr>Organisational Capacity Indicators</vt:lpstr>
      <vt:lpstr>Integrated with a Strategy Map</vt:lpstr>
      <vt:lpstr>A Different Approach</vt:lpstr>
      <vt:lpstr>The Quickscore Application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Clive Keyte</dc:creator>
  <cp:lastModifiedBy>Clive Keyte</cp:lastModifiedBy>
  <cp:revision>305</cp:revision>
  <cp:lastPrinted>2012-01-09T16:51:20Z</cp:lastPrinted>
  <dcterms:created xsi:type="dcterms:W3CDTF">2011-08-08T07:14:26Z</dcterms:created>
  <dcterms:modified xsi:type="dcterms:W3CDTF">2016-06-10T10:31:48Z</dcterms:modified>
</cp:coreProperties>
</file>