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21"/>
  </p:notesMasterIdLst>
  <p:sldIdLst>
    <p:sldId id="301" r:id="rId2"/>
    <p:sldId id="303" r:id="rId3"/>
    <p:sldId id="302" r:id="rId4"/>
    <p:sldId id="285" r:id="rId5"/>
    <p:sldId id="262" r:id="rId6"/>
    <p:sldId id="286" r:id="rId7"/>
    <p:sldId id="290" r:id="rId8"/>
    <p:sldId id="289" r:id="rId9"/>
    <p:sldId id="288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037"/>
    <a:srgbClr val="6D9EEB"/>
    <a:srgbClr val="FFFFFF"/>
    <a:srgbClr val="39C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1DB98D-691A-4DEF-AF3D-3324ABDB7903}">
  <a:tblStyle styleId="{751DB98D-691A-4DEF-AF3D-3324ABDB790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83"/>
    <p:restoredTop sz="94640"/>
  </p:normalViewPr>
  <p:slideViewPr>
    <p:cSldViewPr snapToGrid="0" snapToObjects="1">
      <p:cViewPr varScale="1">
        <p:scale>
          <a:sx n="178" d="100"/>
          <a:sy n="178" d="100"/>
        </p:scale>
        <p:origin x="1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27272"/>
              <a:buChar char="●"/>
              <a:defRPr sz="1100"/>
            </a:lvl1pPr>
            <a:lvl2pPr lvl="1">
              <a:spcBef>
                <a:spcPts val="0"/>
              </a:spcBef>
              <a:buSzPct val="127272"/>
              <a:buChar char="○"/>
              <a:defRPr sz="1100"/>
            </a:lvl2pPr>
            <a:lvl3pPr lvl="2">
              <a:spcBef>
                <a:spcPts val="0"/>
              </a:spcBef>
              <a:buSzPct val="127272"/>
              <a:buChar char="■"/>
              <a:defRPr sz="1100"/>
            </a:lvl3pPr>
            <a:lvl4pPr lvl="3">
              <a:spcBef>
                <a:spcPts val="0"/>
              </a:spcBef>
              <a:buSzPct val="127272"/>
              <a:buChar char="●"/>
              <a:defRPr sz="1100"/>
            </a:lvl4pPr>
            <a:lvl5pPr lvl="4">
              <a:spcBef>
                <a:spcPts val="0"/>
              </a:spcBef>
              <a:buSzPct val="127272"/>
              <a:buChar char="○"/>
              <a:defRPr sz="1100"/>
            </a:lvl5pPr>
            <a:lvl6pPr lvl="5">
              <a:spcBef>
                <a:spcPts val="0"/>
              </a:spcBef>
              <a:buSzPct val="127272"/>
              <a:buChar char="■"/>
              <a:defRPr sz="1100"/>
            </a:lvl6pPr>
            <a:lvl7pPr lvl="6">
              <a:spcBef>
                <a:spcPts val="0"/>
              </a:spcBef>
              <a:buSzPct val="127272"/>
              <a:buChar char="●"/>
              <a:defRPr sz="1100"/>
            </a:lvl7pPr>
            <a:lvl8pPr lvl="7">
              <a:spcBef>
                <a:spcPts val="0"/>
              </a:spcBef>
              <a:buSzPct val="127272"/>
              <a:buChar char="○"/>
              <a:defRPr sz="1100"/>
            </a:lvl8pPr>
            <a:lvl9pPr lvl="8">
              <a:spcBef>
                <a:spcPts val="0"/>
              </a:spcBef>
              <a:buSzPct val="127272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6227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2E3037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1758900" y="2876425"/>
            <a:ext cx="8907200" cy="1546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6000">
                <a:latin typeface="Myriad Pro" charset="0"/>
                <a:ea typeface="Myriad Pro" charset="0"/>
                <a:cs typeface="Myriad Pro" charset="0"/>
              </a:defRPr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>
            <a:endParaRPr dirty="0"/>
          </a:p>
        </p:txBody>
      </p:sp>
      <p:cxnSp>
        <p:nvCxnSpPr>
          <p:cNvPr id="10" name="Shape 10"/>
          <p:cNvCxnSpPr/>
          <p:nvPr/>
        </p:nvCxnSpPr>
        <p:spPr>
          <a:xfrm flipH="1">
            <a:off x="1163713" y="3574239"/>
            <a:ext cx="400" cy="3283761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" name="Shape 11"/>
          <p:cNvSpPr/>
          <p:nvPr/>
        </p:nvSpPr>
        <p:spPr>
          <a:xfrm>
            <a:off x="1028713" y="3304239"/>
            <a:ext cx="270000" cy="2700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254" y="6453930"/>
            <a:ext cx="1138382" cy="2049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Title + 1 column">
    <p:bg>
      <p:bgPr>
        <a:solidFill>
          <a:srgbClr val="2E3037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hape 23"/>
          <p:cNvCxnSpPr/>
          <p:nvPr/>
        </p:nvCxnSpPr>
        <p:spPr>
          <a:xfrm>
            <a:off x="1205100" y="-7925"/>
            <a:ext cx="0" cy="68661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4" name="Shape 24"/>
          <p:cNvSpPr/>
          <p:nvPr/>
        </p:nvSpPr>
        <p:spPr>
          <a:xfrm>
            <a:off x="1110050" y="800750"/>
            <a:ext cx="190800" cy="1902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sp>
        <p:nvSpPr>
          <p:cNvPr id="25" name="Shape 25"/>
          <p:cNvSpPr/>
          <p:nvPr/>
        </p:nvSpPr>
        <p:spPr>
          <a:xfrm>
            <a:off x="1069850" y="1738587"/>
            <a:ext cx="270000" cy="269400"/>
          </a:xfrm>
          <a:prstGeom prst="ellipse">
            <a:avLst/>
          </a:prstGeom>
          <a:solidFill>
            <a:srgbClr val="2E3037"/>
          </a:solidFill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1553967" y="665975"/>
            <a:ext cx="9144000" cy="4599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Myriad Pro" charset="0"/>
                <a:ea typeface="Myriad Pro" charset="0"/>
                <a:cs typeface="Myriad Pro" charset="0"/>
                <a:sym typeface="Quicksand"/>
              </a:defRPr>
            </a:lvl1pPr>
            <a:lvl2pPr lvl="1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rt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 dirty="0"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553997" y="1520456"/>
            <a:ext cx="9144000" cy="4763466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marL="457200" lvl="0" indent="-457200" rtl="0">
              <a:spcBef>
                <a:spcPts val="600"/>
              </a:spcBef>
              <a:buClr>
                <a:schemeClr val="bg1"/>
              </a:buClr>
              <a:buSzPct val="100000"/>
              <a:buFont typeface="Courier New" charset="0"/>
              <a:buChar char="o"/>
              <a:defRPr sz="300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  <a:sym typeface="Quicksand"/>
              </a:defRPr>
            </a:lvl1pPr>
            <a:lvl2pPr lvl="1" rtl="0">
              <a:spcBef>
                <a:spcPts val="480"/>
              </a:spcBef>
              <a:buClr>
                <a:srgbClr val="F3F3F3"/>
              </a:buClr>
              <a:buSzPct val="100000"/>
              <a:buFont typeface="Quicksand"/>
              <a:buChar char="▫"/>
              <a:defRPr sz="24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rtl="0">
              <a:spcBef>
                <a:spcPts val="480"/>
              </a:spcBef>
              <a:buClr>
                <a:srgbClr val="F3F3F3"/>
              </a:buClr>
              <a:buSzPct val="100000"/>
              <a:buFont typeface="Quicksand"/>
              <a:defRPr sz="24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rtl="0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rtl="0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rtl="0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rtl="0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rtl="0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rtl="0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254" y="6453930"/>
            <a:ext cx="1138382" cy="2049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1_Title + 2 columns">
    <p:bg>
      <p:bgPr>
        <a:solidFill>
          <a:srgbClr val="2E3037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553967" y="665975"/>
            <a:ext cx="9144000" cy="4599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defRPr>
                <a:latin typeface="Myriad Pro" charset="0"/>
                <a:ea typeface="Myriad Pro" charset="0"/>
                <a:cs typeface="Myriad Pro" charset="0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553967" y="1600200"/>
            <a:ext cx="4409200" cy="4967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600">
                <a:solidFill>
                  <a:schemeClr val="bg1">
                    <a:lumMod val="95000"/>
                  </a:schemeClr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lvl="1">
              <a:spcBef>
                <a:spcPts val="0"/>
              </a:spcBef>
              <a:buSzPct val="100000"/>
              <a:defRPr sz="2600"/>
            </a:lvl2pPr>
            <a:lvl3pPr lvl="2">
              <a:spcBef>
                <a:spcPts val="0"/>
              </a:spcBef>
              <a:buSzPct val="100000"/>
              <a:defRPr sz="2600"/>
            </a:lvl3pPr>
            <a:lvl4pPr lvl="3">
              <a:spcBef>
                <a:spcPts val="0"/>
              </a:spcBef>
              <a:buSzPct val="100000"/>
              <a:defRPr sz="2600"/>
            </a:lvl4pPr>
            <a:lvl5pPr lvl="4">
              <a:spcBef>
                <a:spcPts val="0"/>
              </a:spcBef>
              <a:buSzPct val="100000"/>
              <a:defRPr sz="2600"/>
            </a:lvl5pPr>
            <a:lvl6pPr lvl="5">
              <a:spcBef>
                <a:spcPts val="0"/>
              </a:spcBef>
              <a:buSzPct val="100000"/>
              <a:defRPr sz="2600"/>
            </a:lvl6pPr>
            <a:lvl7pPr lvl="6">
              <a:spcBef>
                <a:spcPts val="0"/>
              </a:spcBef>
              <a:buSzPct val="100000"/>
              <a:defRPr sz="2600"/>
            </a:lvl7pPr>
            <a:lvl8pPr lvl="7">
              <a:spcBef>
                <a:spcPts val="0"/>
              </a:spcBef>
              <a:buSzPct val="100000"/>
              <a:defRPr sz="2600"/>
            </a:lvl8pPr>
            <a:lvl9pPr lvl="8">
              <a:spcBef>
                <a:spcPts val="0"/>
              </a:spcBef>
              <a:buSzPct val="100000"/>
              <a:defRPr sz="2600"/>
            </a:lvl9pPr>
          </a:lstStyle>
          <a:p>
            <a:endParaRPr dirty="0"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6228760" y="1600200"/>
            <a:ext cx="4409200" cy="4967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600">
                <a:solidFill>
                  <a:schemeClr val="bg1">
                    <a:lumMod val="95000"/>
                  </a:schemeClr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lvl="1">
              <a:spcBef>
                <a:spcPts val="0"/>
              </a:spcBef>
              <a:buSzPct val="100000"/>
              <a:defRPr sz="2600"/>
            </a:lvl2pPr>
            <a:lvl3pPr lvl="2">
              <a:spcBef>
                <a:spcPts val="0"/>
              </a:spcBef>
              <a:buSzPct val="100000"/>
              <a:defRPr sz="2600"/>
            </a:lvl3pPr>
            <a:lvl4pPr lvl="3">
              <a:spcBef>
                <a:spcPts val="0"/>
              </a:spcBef>
              <a:buSzPct val="100000"/>
              <a:defRPr sz="2600"/>
            </a:lvl4pPr>
            <a:lvl5pPr lvl="4">
              <a:spcBef>
                <a:spcPts val="0"/>
              </a:spcBef>
              <a:buSzPct val="100000"/>
              <a:defRPr sz="2600"/>
            </a:lvl5pPr>
            <a:lvl6pPr lvl="5">
              <a:spcBef>
                <a:spcPts val="0"/>
              </a:spcBef>
              <a:buSzPct val="100000"/>
              <a:defRPr sz="2600"/>
            </a:lvl6pPr>
            <a:lvl7pPr lvl="6">
              <a:spcBef>
                <a:spcPts val="0"/>
              </a:spcBef>
              <a:buSzPct val="100000"/>
              <a:defRPr sz="2600"/>
            </a:lvl7pPr>
            <a:lvl8pPr lvl="7">
              <a:spcBef>
                <a:spcPts val="0"/>
              </a:spcBef>
              <a:buSzPct val="100000"/>
              <a:defRPr sz="2600"/>
            </a:lvl8pPr>
            <a:lvl9pPr lvl="8">
              <a:spcBef>
                <a:spcPts val="0"/>
              </a:spcBef>
              <a:buSzPct val="100000"/>
              <a:defRPr sz="2600"/>
            </a:lvl9pPr>
          </a:lstStyle>
          <a:p>
            <a:endParaRPr dirty="0"/>
          </a:p>
        </p:txBody>
      </p:sp>
      <p:cxnSp>
        <p:nvCxnSpPr>
          <p:cNvPr id="32" name="Shape 32"/>
          <p:cNvCxnSpPr/>
          <p:nvPr/>
        </p:nvCxnSpPr>
        <p:spPr>
          <a:xfrm>
            <a:off x="1205100" y="-7925"/>
            <a:ext cx="0" cy="68661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33" name="Shape 33"/>
          <p:cNvSpPr/>
          <p:nvPr/>
        </p:nvSpPr>
        <p:spPr>
          <a:xfrm>
            <a:off x="1110050" y="800750"/>
            <a:ext cx="190800" cy="1902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rgbClr val="2E303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sp>
        <p:nvSpPr>
          <p:cNvPr id="34" name="Shape 34"/>
          <p:cNvSpPr/>
          <p:nvPr/>
        </p:nvSpPr>
        <p:spPr>
          <a:xfrm>
            <a:off x="1069850" y="1747600"/>
            <a:ext cx="270000" cy="269400"/>
          </a:xfrm>
          <a:prstGeom prst="ellipse">
            <a:avLst/>
          </a:prstGeom>
          <a:solidFill>
            <a:srgbClr val="2E3037"/>
          </a:solidFill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553967" y="665975"/>
            <a:ext cx="9144000" cy="4599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defRPr>
                <a:latin typeface="Myriad Pro" charset="0"/>
                <a:ea typeface="Myriad Pro" charset="0"/>
                <a:cs typeface="Myriad Pro" charset="0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cxnSp>
        <p:nvCxnSpPr>
          <p:cNvPr id="45" name="Shape 45"/>
          <p:cNvCxnSpPr/>
          <p:nvPr/>
        </p:nvCxnSpPr>
        <p:spPr>
          <a:xfrm>
            <a:off x="1205100" y="-7925"/>
            <a:ext cx="0" cy="68661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6" name="Shape 46"/>
          <p:cNvSpPr/>
          <p:nvPr/>
        </p:nvSpPr>
        <p:spPr>
          <a:xfrm>
            <a:off x="1110050" y="800750"/>
            <a:ext cx="190800" cy="190800"/>
          </a:xfrm>
          <a:prstGeom prst="ellipse">
            <a:avLst/>
          </a:prstGeom>
          <a:solidFill>
            <a:srgbClr val="39C0BA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618" y="6397478"/>
            <a:ext cx="1091564" cy="2088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hape 52"/>
          <p:cNvCxnSpPr/>
          <p:nvPr/>
        </p:nvCxnSpPr>
        <p:spPr>
          <a:xfrm>
            <a:off x="1205100" y="-7925"/>
            <a:ext cx="0" cy="68661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53" name="Shape 53"/>
          <p:cNvSpPr/>
          <p:nvPr/>
        </p:nvSpPr>
        <p:spPr>
          <a:xfrm>
            <a:off x="1109950" y="3333900"/>
            <a:ext cx="190800" cy="190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618" y="6397478"/>
            <a:ext cx="1091564" cy="2088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177633" y="2882400"/>
            <a:ext cx="8934000" cy="1093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1pPr>
            <a:lvl2pPr lvl="1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2pPr>
            <a:lvl3pPr lvl="2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3pPr>
            <a:lvl4pPr lvl="3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4pPr>
            <a:lvl5pPr lvl="4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5pPr>
            <a:lvl6pPr lvl="5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6pPr>
            <a:lvl7pPr lvl="6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7pPr>
            <a:lvl8pPr lvl="7" rtl="0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8pPr>
            <a:lvl9pPr lvl="8">
              <a:spcBef>
                <a:spcPts val="0"/>
              </a:spcBef>
              <a:buClr>
                <a:srgbClr val="39C0BA"/>
              </a:buClr>
              <a:buSzPct val="100000"/>
              <a:defRPr sz="2800" i="1">
                <a:solidFill>
                  <a:srgbClr val="39C0BA"/>
                </a:solidFill>
              </a:defRPr>
            </a:lvl9pPr>
          </a:lstStyle>
          <a:p>
            <a:endParaRPr dirty="0"/>
          </a:p>
        </p:txBody>
      </p:sp>
      <p:cxnSp>
        <p:nvCxnSpPr>
          <p:cNvPr id="19" name="Shape 19"/>
          <p:cNvCxnSpPr/>
          <p:nvPr/>
        </p:nvCxnSpPr>
        <p:spPr>
          <a:xfrm>
            <a:off x="1205100" y="-7925"/>
            <a:ext cx="0" cy="6866100"/>
          </a:xfrm>
          <a:prstGeom prst="straightConnector1">
            <a:avLst/>
          </a:prstGeom>
          <a:noFill/>
          <a:ln w="9525" cap="flat" cmpd="sng">
            <a:solidFill>
              <a:srgbClr val="999FA9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0" name="Shape 20"/>
          <p:cNvSpPr/>
          <p:nvPr/>
        </p:nvSpPr>
        <p:spPr>
          <a:xfrm>
            <a:off x="798180" y="3018850"/>
            <a:ext cx="820799" cy="820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rgbClr val="999FA9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/>
          </a:p>
        </p:txBody>
      </p:sp>
      <p:sp>
        <p:nvSpPr>
          <p:cNvPr id="21" name="Shape 21"/>
          <p:cNvSpPr txBox="1"/>
          <p:nvPr/>
        </p:nvSpPr>
        <p:spPr>
          <a:xfrm>
            <a:off x="334300" y="3050236"/>
            <a:ext cx="1741600" cy="871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 b="1" dirty="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rPr>
              <a:t>“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618" y="6397478"/>
            <a:ext cx="1091564" cy="20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4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553967" y="665975"/>
            <a:ext cx="9144000" cy="45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>
              <a:spcBef>
                <a:spcPts val="0"/>
              </a:spcBef>
              <a:buClr>
                <a:srgbClr val="39C0BA"/>
              </a:buClr>
              <a:buSzPct val="100000"/>
              <a:buFont typeface="Quicksand"/>
              <a:buNone/>
              <a:defRPr sz="1800">
                <a:solidFill>
                  <a:srgbClr val="39C0BA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553997" y="1423165"/>
            <a:ext cx="9144000" cy="481950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F3F3F3"/>
              </a:buClr>
              <a:buSzPct val="100000"/>
              <a:buFont typeface="Quicksand"/>
              <a:buChar char="◦"/>
              <a:defRPr sz="30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480"/>
              </a:spcBef>
              <a:buClr>
                <a:srgbClr val="F3F3F3"/>
              </a:buClr>
              <a:buSzPct val="100000"/>
              <a:buFont typeface="Quicksand"/>
              <a:buChar char="▫"/>
              <a:defRPr sz="24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>
              <a:spcBef>
                <a:spcPts val="480"/>
              </a:spcBef>
              <a:buClr>
                <a:srgbClr val="F3F3F3"/>
              </a:buClr>
              <a:buSzPct val="100000"/>
              <a:buFont typeface="Quicksand"/>
              <a:buChar char="■"/>
              <a:defRPr sz="24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buChar char="●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buChar char="○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buChar char="■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buChar char="●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buChar char="○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>
              <a:spcBef>
                <a:spcPts val="360"/>
              </a:spcBef>
              <a:buClr>
                <a:srgbClr val="F3F3F3"/>
              </a:buClr>
              <a:buSzPct val="100000"/>
              <a:buFont typeface="Quicksand"/>
              <a:buChar char="■"/>
              <a:defRPr sz="1800">
                <a:solidFill>
                  <a:srgbClr val="F3F3F3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60" r:id="rId2"/>
    <p:sldLayoutId id="2147483659" r:id="rId3"/>
    <p:sldLayoutId id="2147483654" r:id="rId4"/>
    <p:sldLayoutId id="2147483656" r:id="rId5"/>
    <p:sldLayoutId id="2147483661" r:id="rId6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Myriad Pro" charset="0"/>
          <a:ea typeface="Myriad Pro" charset="0"/>
          <a:cs typeface="Myriad Pro" charset="0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chemeClr val="tx1">
              <a:lumMod val="65000"/>
              <a:lumOff val="35000"/>
            </a:schemeClr>
          </a:solidFill>
          <a:latin typeface="Myriad Pro" charset="0"/>
          <a:ea typeface="Myriad Pro" charset="0"/>
          <a:cs typeface="Myriad Pro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trafocus.com/balanced-scorecard-softwar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Strategy Map Templates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Empty Template with Oval Objectives</a:t>
            </a:r>
            <a:endParaRPr lang="en-GB" dirty="0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8893004" y="3733630"/>
            <a:ext cx="720000" cy="1080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="ctr"/>
          <a:lstStyle/>
          <a:p>
            <a:endParaRPr lang="en-GB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6391103" y="3735508"/>
            <a:ext cx="720000" cy="1080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="ctr"/>
          <a:lstStyle/>
          <a:p>
            <a:endParaRPr lang="en-GB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3092044" y="2834820"/>
            <a:ext cx="7302500" cy="825500"/>
          </a:xfrm>
          <a:prstGeom prst="roundRect">
            <a:avLst>
              <a:gd name="adj" fmla="val 7436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Ctr="1"/>
          <a:lstStyle/>
          <a:p>
            <a:pPr algn="ctr">
              <a:spcBef>
                <a:spcPct val="35000"/>
              </a:spcBef>
            </a:pPr>
            <a:endParaRPr lang="en-US" sz="1200" b="1">
              <a:latin typeface="Arial Narrow" pitchFamily="1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3082519" y="5645580"/>
            <a:ext cx="7302500" cy="990600"/>
          </a:xfrm>
          <a:prstGeom prst="roundRect">
            <a:avLst>
              <a:gd name="adj" fmla="val 4701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Ctr="1"/>
          <a:lstStyle/>
          <a:p>
            <a:pPr algn="ctr">
              <a:spcBef>
                <a:spcPct val="35000"/>
              </a:spcBef>
            </a:pPr>
            <a:endParaRPr lang="en-US" sz="1200" b="1">
              <a:latin typeface="Arial Narrow" pitchFamily="1" charset="0"/>
            </a:endParaRP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6319129" y="5537579"/>
            <a:ext cx="720000" cy="1080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="ctr"/>
          <a:lstStyle/>
          <a:p>
            <a:endParaRPr lang="en-GB"/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3113229" y="1630537"/>
            <a:ext cx="7271790" cy="1034951"/>
          </a:xfrm>
          <a:prstGeom prst="roundRect">
            <a:avLst>
              <a:gd name="adj" fmla="val 6032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Ctr="1"/>
          <a:lstStyle/>
          <a:p>
            <a:pPr algn="ctr">
              <a:spcBef>
                <a:spcPct val="35000"/>
              </a:spcBef>
            </a:pPr>
            <a:endParaRPr lang="en-US" sz="1200" b="1">
              <a:latin typeface="Arial Narrow" pitchFamily="1" charset="0"/>
            </a:endParaRPr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auto">
          <a:xfrm>
            <a:off x="1726250" y="3842266"/>
            <a:ext cx="1138238" cy="454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/>
          <a:p>
            <a:r>
              <a:rPr lang="en-US" sz="1200" b="1">
                <a:solidFill>
                  <a:srgbClr val="2E3037"/>
                </a:solidFill>
              </a:rPr>
              <a:t>Process Perspective</a:t>
            </a:r>
          </a:p>
        </p:txBody>
      </p:sp>
      <p:sp>
        <p:nvSpPr>
          <p:cNvPr id="13" name="Rectangle 59"/>
          <p:cNvSpPr>
            <a:spLocks noChangeArrowheads="1"/>
          </p:cNvSpPr>
          <p:nvPr/>
        </p:nvSpPr>
        <p:spPr bwMode="auto">
          <a:xfrm>
            <a:off x="1738962" y="2781868"/>
            <a:ext cx="1087438" cy="454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/>
          <a:p>
            <a:r>
              <a:rPr lang="en-US" sz="1200" b="1">
                <a:solidFill>
                  <a:srgbClr val="2E3037"/>
                </a:solidFill>
              </a:rPr>
              <a:t>Customer Perspective</a:t>
            </a:r>
          </a:p>
        </p:txBody>
      </p:sp>
      <p:sp>
        <p:nvSpPr>
          <p:cNvPr id="14" name="Rectangle 77"/>
          <p:cNvSpPr>
            <a:spLocks noChangeArrowheads="1"/>
          </p:cNvSpPr>
          <p:nvPr/>
        </p:nvSpPr>
        <p:spPr bwMode="auto">
          <a:xfrm>
            <a:off x="1729437" y="1640491"/>
            <a:ext cx="1139825" cy="454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/>
          <a:p>
            <a:r>
              <a:rPr lang="en-US" sz="1200" b="1" dirty="0">
                <a:solidFill>
                  <a:srgbClr val="2E3037"/>
                </a:solidFill>
              </a:rPr>
              <a:t>Financial Perspective</a:t>
            </a: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1724785" y="5640817"/>
            <a:ext cx="1214438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r>
              <a:rPr lang="en-US" sz="1200" b="1" dirty="0" smtClean="0">
                <a:solidFill>
                  <a:srgbClr val="2E3037"/>
                </a:solidFill>
              </a:rPr>
              <a:t>Organisational</a:t>
            </a:r>
            <a:br>
              <a:rPr lang="en-US" sz="1200" b="1" dirty="0" smtClean="0">
                <a:solidFill>
                  <a:srgbClr val="2E3037"/>
                </a:solidFill>
              </a:rPr>
            </a:br>
            <a:r>
              <a:rPr lang="en-US" sz="1200" b="1" dirty="0" smtClean="0">
                <a:solidFill>
                  <a:srgbClr val="2E3037"/>
                </a:solidFill>
              </a:rPr>
              <a:t>Capacity</a:t>
            </a:r>
            <a:br>
              <a:rPr lang="en-US" sz="1200" b="1" dirty="0" smtClean="0">
                <a:solidFill>
                  <a:srgbClr val="2E3037"/>
                </a:solidFill>
              </a:rPr>
            </a:br>
            <a:r>
              <a:rPr lang="en-US" sz="1200" b="1" dirty="0" smtClean="0">
                <a:solidFill>
                  <a:srgbClr val="2E3037"/>
                </a:solidFill>
              </a:rPr>
              <a:t>Perspective</a:t>
            </a:r>
            <a:endParaRPr lang="en-US" sz="1200" b="1" dirty="0">
              <a:solidFill>
                <a:srgbClr val="2E3037"/>
              </a:solidFill>
            </a:endParaRPr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>
            <a:off x="5571719" y="3837462"/>
            <a:ext cx="2349500" cy="1656184"/>
          </a:xfrm>
          <a:prstGeom prst="roundRect">
            <a:avLst>
              <a:gd name="adj" fmla="val 3375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Ctr="1"/>
          <a:lstStyle/>
          <a:p>
            <a:pPr algn="ctr">
              <a:spcBef>
                <a:spcPct val="35000"/>
              </a:spcBef>
            </a:pPr>
            <a:endParaRPr lang="en-US" sz="1200" b="1" dirty="0">
              <a:latin typeface="Arial Narrow" pitchFamily="1" charset="0"/>
            </a:endParaRPr>
          </a:p>
        </p:txBody>
      </p:sp>
      <p:sp>
        <p:nvSpPr>
          <p:cNvPr id="17" name="AutoShape 20"/>
          <p:cNvSpPr>
            <a:spLocks noChangeArrowheads="1"/>
          </p:cNvSpPr>
          <p:nvPr/>
        </p:nvSpPr>
        <p:spPr bwMode="auto">
          <a:xfrm>
            <a:off x="8099019" y="3837462"/>
            <a:ext cx="2286000" cy="1656184"/>
          </a:xfrm>
          <a:prstGeom prst="roundRect">
            <a:avLst>
              <a:gd name="adj" fmla="val 2353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Ctr="1"/>
          <a:lstStyle/>
          <a:p>
            <a:pPr algn="ctr">
              <a:spcBef>
                <a:spcPct val="35000"/>
              </a:spcBef>
            </a:pPr>
            <a:endParaRPr lang="en-US" sz="1200" b="1" dirty="0">
              <a:latin typeface="Arial Narrow" pitchFamily="1" charset="0"/>
            </a:endParaRPr>
          </a:p>
        </p:txBody>
      </p:sp>
      <p:sp>
        <p:nvSpPr>
          <p:cNvPr id="18" name="AutoShape 21"/>
          <p:cNvSpPr>
            <a:spLocks noChangeArrowheads="1"/>
          </p:cNvSpPr>
          <p:nvPr/>
        </p:nvSpPr>
        <p:spPr bwMode="auto">
          <a:xfrm>
            <a:off x="3094945" y="3837462"/>
            <a:ext cx="2324373" cy="1643062"/>
          </a:xfrm>
          <a:prstGeom prst="roundRect">
            <a:avLst>
              <a:gd name="adj" fmla="val 3785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Ctr="1"/>
          <a:lstStyle/>
          <a:p>
            <a:pPr>
              <a:spcBef>
                <a:spcPct val="35000"/>
              </a:spcBef>
            </a:pPr>
            <a:endParaRPr lang="en-US" sz="1200" b="1" dirty="0">
              <a:latin typeface="Arial Narrow" pitchFamily="1" charset="0"/>
            </a:endParaRPr>
          </a:p>
        </p:txBody>
      </p:sp>
      <p:sp>
        <p:nvSpPr>
          <p:cNvPr id="19" name="Oval 24"/>
          <p:cNvSpPr>
            <a:spLocks noChangeArrowheads="1"/>
          </p:cNvSpPr>
          <p:nvPr/>
        </p:nvSpPr>
        <p:spPr bwMode="auto">
          <a:xfrm>
            <a:off x="8259356" y="4717954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0" name="Oval 25"/>
          <p:cNvSpPr>
            <a:spLocks noChangeArrowheads="1"/>
          </p:cNvSpPr>
          <p:nvPr/>
        </p:nvSpPr>
        <p:spPr bwMode="auto">
          <a:xfrm>
            <a:off x="5821778" y="4071841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1" name="Oval 26"/>
          <p:cNvSpPr>
            <a:spLocks noChangeArrowheads="1"/>
          </p:cNvSpPr>
          <p:nvPr/>
        </p:nvSpPr>
        <p:spPr bwMode="auto">
          <a:xfrm>
            <a:off x="9008656" y="3994054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2" name="Oval 27"/>
          <p:cNvSpPr>
            <a:spLocks noChangeArrowheads="1"/>
          </p:cNvSpPr>
          <p:nvPr/>
        </p:nvSpPr>
        <p:spPr bwMode="auto">
          <a:xfrm>
            <a:off x="4042956" y="4010401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3179356" y="4759701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4" name="Oval 30"/>
          <p:cNvSpPr>
            <a:spLocks noChangeArrowheads="1"/>
          </p:cNvSpPr>
          <p:nvPr/>
        </p:nvSpPr>
        <p:spPr bwMode="auto">
          <a:xfrm>
            <a:off x="4893856" y="4785101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5" name="Oval 34"/>
          <p:cNvSpPr>
            <a:spLocks noChangeArrowheads="1"/>
          </p:cNvSpPr>
          <p:nvPr/>
        </p:nvSpPr>
        <p:spPr bwMode="auto">
          <a:xfrm>
            <a:off x="3501130" y="5856717"/>
            <a:ext cx="1708638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042955" y="1978572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7" name="Oval 38"/>
          <p:cNvSpPr>
            <a:spLocks noChangeArrowheads="1"/>
          </p:cNvSpPr>
          <p:nvPr/>
        </p:nvSpPr>
        <p:spPr bwMode="auto">
          <a:xfrm>
            <a:off x="8210938" y="1957750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8" name="Oval 40"/>
          <p:cNvSpPr>
            <a:spLocks noChangeArrowheads="1"/>
          </p:cNvSpPr>
          <p:nvPr/>
        </p:nvSpPr>
        <p:spPr bwMode="auto">
          <a:xfrm>
            <a:off x="6576606" y="4785100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1729437" y="3291455"/>
            <a:ext cx="1239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5879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/>
          <a:p>
            <a:pPr>
              <a:spcBef>
                <a:spcPct val="35000"/>
              </a:spcBef>
            </a:pPr>
            <a:r>
              <a:rPr lang="en-US" sz="1000">
                <a:solidFill>
                  <a:srgbClr val="2E3037"/>
                </a:solidFill>
                <a:latin typeface="Arial Narrow" pitchFamily="1" charset="0"/>
              </a:rPr>
              <a:t>How should we appear to customers?</a:t>
            </a:r>
          </a:p>
        </p:txBody>
      </p:sp>
      <p:sp>
        <p:nvSpPr>
          <p:cNvPr id="30" name="Text Box 42"/>
          <p:cNvSpPr txBox="1">
            <a:spLocks noChangeArrowheads="1"/>
          </p:cNvSpPr>
          <p:nvPr/>
        </p:nvSpPr>
        <p:spPr bwMode="auto">
          <a:xfrm>
            <a:off x="1742125" y="4264541"/>
            <a:ext cx="10620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5879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/>
          <a:p>
            <a:pPr>
              <a:spcBef>
                <a:spcPct val="35000"/>
              </a:spcBef>
            </a:pPr>
            <a:r>
              <a:rPr lang="en-US" sz="1000">
                <a:solidFill>
                  <a:srgbClr val="2E3037"/>
                </a:solidFill>
                <a:latin typeface="Arial Narrow" pitchFamily="1" charset="0"/>
              </a:rPr>
              <a:t>At what do we need to excel to fulfill customer expectations?</a:t>
            </a:r>
          </a:p>
        </p:txBody>
      </p:sp>
      <p:sp>
        <p:nvSpPr>
          <p:cNvPr id="31" name="Text Box 43"/>
          <p:cNvSpPr txBox="1">
            <a:spLocks noChangeArrowheads="1"/>
          </p:cNvSpPr>
          <p:nvPr/>
        </p:nvSpPr>
        <p:spPr bwMode="auto">
          <a:xfrm>
            <a:off x="1753360" y="6188504"/>
            <a:ext cx="1303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5879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/>
          <a:p>
            <a:pPr>
              <a:spcBef>
                <a:spcPct val="35000"/>
              </a:spcBef>
            </a:pPr>
            <a:r>
              <a:rPr lang="en-US" sz="1000">
                <a:solidFill>
                  <a:srgbClr val="2E3037"/>
                </a:solidFill>
                <a:latin typeface="Arial Narrow" pitchFamily="1" charset="0"/>
              </a:rPr>
              <a:t>How will we sustain our ability to improve?</a:t>
            </a:r>
          </a:p>
        </p:txBody>
      </p:sp>
      <p:sp>
        <p:nvSpPr>
          <p:cNvPr id="32" name="Text Box 44"/>
          <p:cNvSpPr txBox="1">
            <a:spLocks noChangeArrowheads="1"/>
          </p:cNvSpPr>
          <p:nvPr/>
        </p:nvSpPr>
        <p:spPr bwMode="auto">
          <a:xfrm>
            <a:off x="1732612" y="2072291"/>
            <a:ext cx="13033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5879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/>
          <a:p>
            <a:pPr>
              <a:spcBef>
                <a:spcPct val="35000"/>
              </a:spcBef>
            </a:pPr>
            <a:r>
              <a:rPr lang="en-US" sz="1000">
                <a:solidFill>
                  <a:srgbClr val="2E3037"/>
                </a:solidFill>
                <a:latin typeface="Arial Narrow" pitchFamily="1" charset="0"/>
              </a:rPr>
              <a:t>What are our most important financial outcomes?</a:t>
            </a:r>
          </a:p>
        </p:txBody>
      </p:sp>
      <p:sp>
        <p:nvSpPr>
          <p:cNvPr id="33" name="AutoShape 45"/>
          <p:cNvSpPr>
            <a:spLocks noChangeArrowheads="1"/>
          </p:cNvSpPr>
          <p:nvPr/>
        </p:nvSpPr>
        <p:spPr bwMode="auto">
          <a:xfrm>
            <a:off x="3995449" y="3729462"/>
            <a:ext cx="720000" cy="1080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="ctr"/>
          <a:lstStyle/>
          <a:p>
            <a:endParaRPr lang="en-GB"/>
          </a:p>
        </p:txBody>
      </p:sp>
      <p:sp>
        <p:nvSpPr>
          <p:cNvPr id="34" name="AutoShape 46"/>
          <p:cNvSpPr>
            <a:spLocks noChangeArrowheads="1"/>
          </p:cNvSpPr>
          <p:nvPr/>
        </p:nvSpPr>
        <p:spPr bwMode="auto">
          <a:xfrm>
            <a:off x="6378698" y="2727868"/>
            <a:ext cx="720000" cy="1080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/>
        </p:spPr>
        <p:txBody>
          <a:bodyPr wrap="none" lIns="45720" rIns="45720" anchor="ctr"/>
          <a:lstStyle/>
          <a:p>
            <a:endParaRPr lang="en-GB"/>
          </a:p>
        </p:txBody>
      </p:sp>
      <p:sp>
        <p:nvSpPr>
          <p:cNvPr id="35" name="Oval 47"/>
          <p:cNvSpPr>
            <a:spLocks noChangeArrowheads="1"/>
          </p:cNvSpPr>
          <p:nvPr/>
        </p:nvSpPr>
        <p:spPr bwMode="auto">
          <a:xfrm>
            <a:off x="6113056" y="1470573"/>
            <a:ext cx="1146175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cxnSp>
        <p:nvCxnSpPr>
          <p:cNvPr id="36" name="AutoShape 48"/>
          <p:cNvCxnSpPr>
            <a:cxnSpLocks noChangeShapeType="1"/>
          </p:cNvCxnSpPr>
          <p:nvPr/>
        </p:nvCxnSpPr>
        <p:spPr bwMode="auto">
          <a:xfrm rot="5400000" flipH="1" flipV="1">
            <a:off x="5243106" y="1108623"/>
            <a:ext cx="242886" cy="1497013"/>
          </a:xfrm>
          <a:prstGeom prst="curvedConnector2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51"/>
          <p:cNvCxnSpPr>
            <a:cxnSpLocks noChangeShapeType="1"/>
          </p:cNvCxnSpPr>
          <p:nvPr/>
        </p:nvCxnSpPr>
        <p:spPr bwMode="auto">
          <a:xfrm rot="16200000" flipV="1">
            <a:off x="7910597" y="1084320"/>
            <a:ext cx="222064" cy="1524795"/>
          </a:xfrm>
          <a:prstGeom prst="curvedConnector2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Oval 34"/>
          <p:cNvSpPr>
            <a:spLocks noChangeArrowheads="1"/>
          </p:cNvSpPr>
          <p:nvPr/>
        </p:nvSpPr>
        <p:spPr bwMode="auto">
          <a:xfrm>
            <a:off x="5824810" y="5875767"/>
            <a:ext cx="1708638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39" name="Oval 34"/>
          <p:cNvSpPr>
            <a:spLocks noChangeArrowheads="1"/>
          </p:cNvSpPr>
          <p:nvPr/>
        </p:nvSpPr>
        <p:spPr bwMode="auto">
          <a:xfrm>
            <a:off x="8210938" y="5856717"/>
            <a:ext cx="1708638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40" name="Oval 34"/>
          <p:cNvSpPr>
            <a:spLocks noChangeArrowheads="1"/>
          </p:cNvSpPr>
          <p:nvPr/>
        </p:nvSpPr>
        <p:spPr bwMode="auto">
          <a:xfrm>
            <a:off x="3575015" y="2973404"/>
            <a:ext cx="1708638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41" name="Oval 34"/>
          <p:cNvSpPr>
            <a:spLocks noChangeArrowheads="1"/>
          </p:cNvSpPr>
          <p:nvPr/>
        </p:nvSpPr>
        <p:spPr bwMode="auto">
          <a:xfrm>
            <a:off x="8154337" y="2973402"/>
            <a:ext cx="1708638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  <p:sp>
        <p:nvSpPr>
          <p:cNvPr id="42" name="Oval 34"/>
          <p:cNvSpPr>
            <a:spLocks noChangeArrowheads="1"/>
          </p:cNvSpPr>
          <p:nvPr/>
        </p:nvSpPr>
        <p:spPr bwMode="auto">
          <a:xfrm>
            <a:off x="5892150" y="2973403"/>
            <a:ext cx="1708638" cy="5302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35000"/>
              </a:spcBef>
            </a:pPr>
            <a:endParaRPr lang="en-US" sz="1000">
              <a:solidFill>
                <a:srgbClr val="000000"/>
              </a:solidFill>
              <a:latin typeface="Arial Narrow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8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Empty Frame with Vision, Mission and Core Values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11539" y="3095310"/>
            <a:ext cx="8737046" cy="107028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Customer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11539" y="2313424"/>
            <a:ext cx="8737046" cy="69883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Financial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1539" y="4248655"/>
            <a:ext cx="8737046" cy="108110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Internal  Processes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11539" y="5412820"/>
            <a:ext cx="8737046" cy="69883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Organisational Capacity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1539" y="1498600"/>
            <a:ext cx="8737046" cy="271395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Vision: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11539" y="1851290"/>
            <a:ext cx="8737046" cy="29036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Mission: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711539" y="6194706"/>
            <a:ext cx="8737046" cy="265360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r>
              <a:rPr lang="en-GB" sz="105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  Core Values:</a:t>
            </a:r>
            <a:endParaRPr lang="en-GB" sz="105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7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Empty Frame with Strong Colours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553967" y="1750792"/>
            <a:ext cx="9061386" cy="1224136"/>
          </a:xfrm>
          <a:prstGeom prst="rect">
            <a:avLst/>
          </a:prstGeom>
          <a:solidFill>
            <a:srgbClr val="5482AB"/>
          </a:solidFill>
          <a:ln w="317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Financial</a:t>
            </a:r>
            <a:endParaRPr lang="en-GB" sz="1050" dirty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3967" y="3046936"/>
            <a:ext cx="9061386" cy="720080"/>
          </a:xfrm>
          <a:prstGeom prst="rect">
            <a:avLst/>
          </a:prstGeom>
          <a:solidFill>
            <a:srgbClr val="5482AB"/>
          </a:solidFill>
          <a:ln w="317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Customers</a:t>
            </a:r>
            <a:endParaRPr lang="en-GB" sz="1050" dirty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53967" y="3839024"/>
            <a:ext cx="9061386" cy="1224043"/>
          </a:xfrm>
          <a:prstGeom prst="rect">
            <a:avLst/>
          </a:prstGeom>
          <a:solidFill>
            <a:srgbClr val="5482AB"/>
          </a:solidFill>
          <a:ln w="317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Internal Processes</a:t>
            </a:r>
            <a:endParaRPr lang="en-GB" sz="1050" dirty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53967" y="5207176"/>
            <a:ext cx="9061386" cy="720080"/>
          </a:xfrm>
          <a:prstGeom prst="rect">
            <a:avLst/>
          </a:prstGeom>
          <a:solidFill>
            <a:srgbClr val="5482AB"/>
          </a:solidFill>
          <a:ln w="317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Organisational Capacity</a:t>
            </a:r>
            <a:endParaRPr lang="en-GB" sz="1050" dirty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3967" y="1390752"/>
            <a:ext cx="9061386" cy="288032"/>
          </a:xfrm>
          <a:prstGeom prst="rect">
            <a:avLst/>
          </a:prstGeom>
          <a:solidFill>
            <a:srgbClr val="EAAB00"/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50" dirty="0" smtClean="0">
                <a:solidFill>
                  <a:schemeClr val="accent6">
                    <a:lumMod val="25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Vision</a:t>
            </a:r>
            <a:endParaRPr lang="en-GB" sz="1050" dirty="0">
              <a:solidFill>
                <a:schemeClr val="accent6">
                  <a:lumMod val="25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53967" y="6071364"/>
            <a:ext cx="9061386" cy="278635"/>
          </a:xfrm>
          <a:prstGeom prst="roundRect">
            <a:avLst>
              <a:gd name="adj" fmla="val 0"/>
            </a:avLst>
          </a:prstGeom>
          <a:solidFill>
            <a:srgbClr val="EAAB00"/>
          </a:solidFill>
          <a:ln w="1270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r>
              <a:rPr lang="en-GB" sz="105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Core Values: </a:t>
            </a:r>
            <a:endParaRPr lang="en-GB" sz="105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 Coloured with Branding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967" y="1255801"/>
            <a:ext cx="1342727" cy="1152477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027165" y="1335227"/>
            <a:ext cx="7538312" cy="1096496"/>
          </a:xfrm>
          <a:prstGeom prst="roundRect">
            <a:avLst>
              <a:gd name="adj" fmla="val 3726"/>
            </a:avLst>
          </a:prstGeom>
          <a:solidFill>
            <a:srgbClr val="0F76BD"/>
          </a:solidFill>
          <a:ln>
            <a:solidFill>
              <a:srgbClr val="1B247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Financial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27164" y="2526462"/>
            <a:ext cx="7538312" cy="1241692"/>
          </a:xfrm>
          <a:prstGeom prst="roundRect">
            <a:avLst>
              <a:gd name="adj" fmla="val 3726"/>
            </a:avLst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Customer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027163" y="3900572"/>
            <a:ext cx="7538312" cy="1240336"/>
          </a:xfrm>
          <a:prstGeom prst="roundRect">
            <a:avLst>
              <a:gd name="adj" fmla="val 3726"/>
            </a:avLst>
          </a:prstGeom>
          <a:solidFill>
            <a:srgbClr val="1B2470"/>
          </a:solidFill>
          <a:ln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027162" y="5281142"/>
            <a:ext cx="7538312" cy="1328615"/>
          </a:xfrm>
          <a:prstGeom prst="roundRect">
            <a:avLst>
              <a:gd name="adj" fmla="val 3726"/>
            </a:avLst>
          </a:prstGeom>
          <a:solidFill>
            <a:srgbClr val="F17A29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mtClean="0"/>
              <a:t>Capacity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06801" y="4195826"/>
            <a:ext cx="4237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1B2470"/>
                </a:solidFill>
              </a:rPr>
              <a:t>Acme Strategy </a:t>
            </a:r>
            <a:r>
              <a:rPr lang="en-US" sz="3600" dirty="0" smtClean="0">
                <a:solidFill>
                  <a:srgbClr val="1B2470"/>
                </a:solidFill>
              </a:rPr>
              <a:t>Map</a:t>
            </a:r>
            <a:endParaRPr lang="en-US" sz="3600" dirty="0">
              <a:solidFill>
                <a:srgbClr val="1B247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7005206" y="1509506"/>
            <a:ext cx="1249903" cy="78569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b="1" dirty="0" smtClean="0">
                <a:solidFill>
                  <a:srgbClr val="1B2470"/>
                </a:solidFill>
              </a:rPr>
              <a:t> Improve Revenue</a:t>
            </a:r>
            <a:endParaRPr lang="en-GB" sz="1200" b="1" dirty="0">
              <a:solidFill>
                <a:srgbClr val="1B2470"/>
              </a:solidFill>
            </a:endParaRPr>
          </a:p>
        </p:txBody>
      </p:sp>
      <p:cxnSp>
        <p:nvCxnSpPr>
          <p:cNvPr id="10" name="Curved Connector 9"/>
          <p:cNvCxnSpPr/>
          <p:nvPr/>
        </p:nvCxnSpPr>
        <p:spPr>
          <a:xfrm rot="16200000" flipV="1">
            <a:off x="8049043" y="4877478"/>
            <a:ext cx="781887" cy="708599"/>
          </a:xfrm>
          <a:prstGeom prst="curvedConnector3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/>
          <p:nvPr/>
        </p:nvCxnSpPr>
        <p:spPr>
          <a:xfrm rot="16200000" flipV="1">
            <a:off x="7795369" y="2129985"/>
            <a:ext cx="478106" cy="808527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/>
          <p:nvPr/>
        </p:nvCxnSpPr>
        <p:spPr>
          <a:xfrm rot="5400000" flipH="1" flipV="1">
            <a:off x="8014109" y="3630569"/>
            <a:ext cx="496152" cy="352999"/>
          </a:xfrm>
          <a:prstGeom prst="curvedConnector3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813733" y="2773302"/>
            <a:ext cx="1249903" cy="78569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b="1" dirty="0" smtClean="0">
                <a:solidFill>
                  <a:srgbClr val="1B2470"/>
                </a:solidFill>
              </a:rPr>
              <a:t> Improve Marketing</a:t>
            </a:r>
            <a:endParaRPr lang="en-GB" sz="1200" b="1" dirty="0">
              <a:solidFill>
                <a:srgbClr val="1B247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7460734" y="4055144"/>
            <a:ext cx="1249903" cy="78569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b="1" dirty="0" smtClean="0">
                <a:solidFill>
                  <a:srgbClr val="1B2470"/>
                </a:solidFill>
              </a:rPr>
              <a:t> Improve Processes</a:t>
            </a:r>
            <a:endParaRPr lang="en-GB" sz="1200" b="1" dirty="0">
              <a:solidFill>
                <a:srgbClr val="1B247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169333" y="5622721"/>
            <a:ext cx="1249903" cy="78569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b="1" dirty="0" smtClean="0">
                <a:solidFill>
                  <a:srgbClr val="1B2470"/>
                </a:solidFill>
              </a:rPr>
              <a:t> Improve Knowledge</a:t>
            </a:r>
            <a:endParaRPr lang="en-GB" sz="1200" b="1" dirty="0">
              <a:solidFill>
                <a:srgbClr val="1B24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Integrated Strategy Map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78" y="1306826"/>
            <a:ext cx="7736378" cy="517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07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Strategy Map Element </a:t>
            </a:r>
            <a:r>
              <a:rPr lang="en-GB" dirty="0"/>
              <a:t>o</a:t>
            </a:r>
            <a:r>
              <a:rPr lang="en-GB" dirty="0" smtClean="0"/>
              <a:t>f the Integrated Strategy Map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893785"/>
              </p:ext>
            </p:extLst>
          </p:nvPr>
        </p:nvGraphicFramePr>
        <p:xfrm>
          <a:off x="1865990" y="2064797"/>
          <a:ext cx="8242286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2286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br>
                        <a:rPr lang="en-GB" sz="9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Organisational</a:t>
                      </a:r>
                      <a:r>
                        <a:rPr lang="en-GB" sz="9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en-GB" sz="9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487466" y="5269861"/>
            <a:ext cx="5514373" cy="843278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5" name="Rounded Rectangle 4"/>
          <p:cNvSpPr/>
          <p:nvPr/>
        </p:nvSpPr>
        <p:spPr>
          <a:xfrm>
            <a:off x="1849249" y="1754804"/>
            <a:ext cx="8262930" cy="252028"/>
          </a:xfrm>
          <a:prstGeom prst="roundRect">
            <a:avLst>
              <a:gd name="adj" fmla="val 1523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Mission: </a:t>
            </a:r>
            <a:r>
              <a:rPr lang="en-GB" sz="1050" dirty="0"/>
              <a:t>The number one provider of ultra-high speed mobile networks and content to the United </a:t>
            </a:r>
            <a:r>
              <a:rPr lang="en-GB" sz="1050" dirty="0" smtClean="0"/>
              <a:t>Kingdom</a:t>
            </a:r>
            <a:endParaRPr lang="en-GB" sz="1050" dirty="0"/>
          </a:p>
        </p:txBody>
      </p:sp>
      <p:sp>
        <p:nvSpPr>
          <p:cNvPr id="6" name="Oval 5"/>
          <p:cNvSpPr/>
          <p:nvPr/>
        </p:nvSpPr>
        <p:spPr>
          <a:xfrm>
            <a:off x="4091759" y="2215800"/>
            <a:ext cx="1260000" cy="720000"/>
          </a:xfrm>
          <a:prstGeom prst="ellipse">
            <a:avLst/>
          </a:prstGeom>
          <a:solidFill>
            <a:schemeClr val="tx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7" name="Oval 6"/>
          <p:cNvSpPr/>
          <p:nvPr/>
        </p:nvSpPr>
        <p:spPr>
          <a:xfrm>
            <a:off x="5604577" y="5322726"/>
            <a:ext cx="1260000" cy="7200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Content Supply</a:t>
            </a:r>
            <a:endParaRPr lang="en-GB" sz="900" b="1" dirty="0"/>
          </a:p>
        </p:txBody>
      </p:sp>
      <p:sp>
        <p:nvSpPr>
          <p:cNvPr id="8" name="Oval 7"/>
          <p:cNvSpPr/>
          <p:nvPr/>
        </p:nvSpPr>
        <p:spPr>
          <a:xfrm>
            <a:off x="5604577" y="2094625"/>
            <a:ext cx="1260000" cy="720000"/>
          </a:xfrm>
          <a:prstGeom prst="ellipse">
            <a:avLst/>
          </a:prstGeom>
          <a:solidFill>
            <a:schemeClr val="tx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9" name="Oval 8"/>
          <p:cNvSpPr/>
          <p:nvPr/>
        </p:nvSpPr>
        <p:spPr>
          <a:xfrm>
            <a:off x="7100017" y="2208903"/>
            <a:ext cx="1260000" cy="720000"/>
          </a:xfrm>
          <a:prstGeom prst="ellipse">
            <a:avLst/>
          </a:prstGeom>
          <a:solidFill>
            <a:schemeClr val="tx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Decrease Operating Costs</a:t>
            </a:r>
            <a:endParaRPr lang="en-GB" sz="900" b="1" dirty="0"/>
          </a:p>
        </p:txBody>
      </p:sp>
      <p:sp>
        <p:nvSpPr>
          <p:cNvPr id="10" name="Oval 9"/>
          <p:cNvSpPr/>
          <p:nvPr/>
        </p:nvSpPr>
        <p:spPr>
          <a:xfrm>
            <a:off x="3856736" y="3181596"/>
            <a:ext cx="126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Clarity of Offering</a:t>
            </a:r>
            <a:endParaRPr lang="en-GB" sz="900" b="1" dirty="0"/>
          </a:p>
        </p:txBody>
      </p:sp>
      <p:sp>
        <p:nvSpPr>
          <p:cNvPr id="11" name="Oval 10"/>
          <p:cNvSpPr/>
          <p:nvPr/>
        </p:nvSpPr>
        <p:spPr>
          <a:xfrm>
            <a:off x="4910648" y="4191143"/>
            <a:ext cx="126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Information Services</a:t>
            </a:r>
            <a:endParaRPr lang="en-GB" sz="900" b="1" dirty="0"/>
          </a:p>
        </p:txBody>
      </p:sp>
      <p:sp>
        <p:nvSpPr>
          <p:cNvPr id="12" name="Oval 11"/>
          <p:cNvSpPr/>
          <p:nvPr/>
        </p:nvSpPr>
        <p:spPr>
          <a:xfrm>
            <a:off x="6326243" y="4187473"/>
            <a:ext cx="126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Ease of </a:t>
            </a:r>
            <a:r>
              <a:rPr lang="en-GB" sz="900" b="1" dirty="0"/>
              <a:t>u</a:t>
            </a:r>
            <a:r>
              <a:rPr lang="en-GB" sz="900" b="1" dirty="0" smtClean="0"/>
              <a:t>se for End Users</a:t>
            </a:r>
            <a:endParaRPr lang="en-GB" sz="900" b="1" dirty="0"/>
          </a:p>
        </p:txBody>
      </p:sp>
      <p:sp>
        <p:nvSpPr>
          <p:cNvPr id="13" name="Oval 12"/>
          <p:cNvSpPr/>
          <p:nvPr/>
        </p:nvSpPr>
        <p:spPr>
          <a:xfrm>
            <a:off x="3905946" y="5318177"/>
            <a:ext cx="1260000" cy="7200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Knowledge and Skills</a:t>
            </a:r>
            <a:endParaRPr lang="en-GB" sz="900" b="1" dirty="0"/>
          </a:p>
        </p:txBody>
      </p:sp>
      <p:sp>
        <p:nvSpPr>
          <p:cNvPr id="14" name="Oval 13"/>
          <p:cNvSpPr/>
          <p:nvPr/>
        </p:nvSpPr>
        <p:spPr>
          <a:xfrm>
            <a:off x="3487466" y="4189575"/>
            <a:ext cx="126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Offering Selection</a:t>
            </a:r>
            <a:endParaRPr lang="en-GB" sz="900" b="1" dirty="0"/>
          </a:p>
        </p:txBody>
      </p:sp>
      <p:cxnSp>
        <p:nvCxnSpPr>
          <p:cNvPr id="15" name="Curved Connector 14"/>
          <p:cNvCxnSpPr>
            <a:stCxn id="12" idx="0"/>
            <a:endCxn id="24" idx="3"/>
          </p:cNvCxnSpPr>
          <p:nvPr/>
        </p:nvCxnSpPr>
        <p:spPr>
          <a:xfrm rot="5400000" flipH="1" flipV="1">
            <a:off x="7038761" y="3690053"/>
            <a:ext cx="414902" cy="579939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14" idx="0"/>
            <a:endCxn id="10" idx="4"/>
          </p:cNvCxnSpPr>
          <p:nvPr/>
        </p:nvCxnSpPr>
        <p:spPr>
          <a:xfrm rot="5400000" flipH="1" flipV="1">
            <a:off x="4158112" y="3860951"/>
            <a:ext cx="287979" cy="36927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11" idx="0"/>
            <a:endCxn id="23" idx="4"/>
          </p:cNvCxnSpPr>
          <p:nvPr/>
        </p:nvCxnSpPr>
        <p:spPr>
          <a:xfrm rot="5400000" flipH="1" flipV="1">
            <a:off x="5729557" y="3686124"/>
            <a:ext cx="316111" cy="693929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10" idx="0"/>
            <a:endCxn id="6" idx="4"/>
          </p:cNvCxnSpPr>
          <p:nvPr/>
        </p:nvCxnSpPr>
        <p:spPr>
          <a:xfrm rot="5400000" flipH="1" flipV="1">
            <a:off x="4481349" y="2941187"/>
            <a:ext cx="245796" cy="235023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23" idx="0"/>
            <a:endCxn id="9" idx="3"/>
          </p:cNvCxnSpPr>
          <p:nvPr/>
        </p:nvCxnSpPr>
        <p:spPr>
          <a:xfrm rot="5400000" flipH="1" flipV="1">
            <a:off x="6593773" y="2464266"/>
            <a:ext cx="331571" cy="1049963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23" idx="0"/>
            <a:endCxn id="6" idx="5"/>
          </p:cNvCxnSpPr>
          <p:nvPr/>
        </p:nvCxnSpPr>
        <p:spPr>
          <a:xfrm rot="16200000" flipV="1">
            <a:off x="5538570" y="2459024"/>
            <a:ext cx="324674" cy="1067341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6" idx="6"/>
            <a:endCxn id="8" idx="2"/>
          </p:cNvCxnSpPr>
          <p:nvPr/>
        </p:nvCxnSpPr>
        <p:spPr>
          <a:xfrm flipV="1">
            <a:off x="5351759" y="2454625"/>
            <a:ext cx="252818" cy="121175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9" idx="2"/>
            <a:endCxn id="8" idx="6"/>
          </p:cNvCxnSpPr>
          <p:nvPr/>
        </p:nvCxnSpPr>
        <p:spPr>
          <a:xfrm rot="10800000">
            <a:off x="6864577" y="2454625"/>
            <a:ext cx="235440" cy="114278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5604577" y="3155032"/>
            <a:ext cx="126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Market Perception</a:t>
            </a:r>
            <a:endParaRPr lang="en-GB" sz="900" b="1" dirty="0"/>
          </a:p>
        </p:txBody>
      </p:sp>
      <p:sp>
        <p:nvSpPr>
          <p:cNvPr id="24" name="Oval 23"/>
          <p:cNvSpPr/>
          <p:nvPr/>
        </p:nvSpPr>
        <p:spPr>
          <a:xfrm>
            <a:off x="7351659" y="3158013"/>
            <a:ext cx="126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End User Experience</a:t>
            </a:r>
            <a:endParaRPr lang="en-GB" sz="900" b="1" dirty="0"/>
          </a:p>
        </p:txBody>
      </p:sp>
      <p:sp>
        <p:nvSpPr>
          <p:cNvPr id="25" name="Oval 24"/>
          <p:cNvSpPr/>
          <p:nvPr/>
        </p:nvSpPr>
        <p:spPr>
          <a:xfrm>
            <a:off x="7303208" y="5314884"/>
            <a:ext cx="1260000" cy="7200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Technology</a:t>
            </a:r>
            <a:endParaRPr lang="en-GB" sz="900" b="1" dirty="0"/>
          </a:p>
        </p:txBody>
      </p:sp>
      <p:sp>
        <p:nvSpPr>
          <p:cNvPr id="26" name="Up Arrow 25"/>
          <p:cNvSpPr/>
          <p:nvPr/>
        </p:nvSpPr>
        <p:spPr>
          <a:xfrm>
            <a:off x="5914655" y="5055890"/>
            <a:ext cx="631780" cy="210301"/>
          </a:xfrm>
          <a:prstGeom prst="upArrow">
            <a:avLst>
              <a:gd name="adj1" fmla="val 75687"/>
              <a:gd name="adj2" fmla="val 50000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Curved Connector 26"/>
          <p:cNvCxnSpPr>
            <a:stCxn id="30" idx="0"/>
            <a:endCxn id="24" idx="4"/>
          </p:cNvCxnSpPr>
          <p:nvPr/>
        </p:nvCxnSpPr>
        <p:spPr>
          <a:xfrm rot="16200000" flipV="1">
            <a:off x="8024187" y="3835486"/>
            <a:ext cx="305125" cy="39018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14" idx="7"/>
            <a:endCxn id="23" idx="3"/>
          </p:cNvCxnSpPr>
          <p:nvPr/>
        </p:nvCxnSpPr>
        <p:spPr>
          <a:xfrm rot="5400000" flipH="1" flipV="1">
            <a:off x="4913308" y="3419226"/>
            <a:ext cx="525427" cy="1226157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1849249" y="1473267"/>
            <a:ext cx="8262930" cy="252028"/>
          </a:xfrm>
          <a:prstGeom prst="roundRect">
            <a:avLst>
              <a:gd name="adj" fmla="val 1523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Vision: Transforming </a:t>
            </a:r>
            <a:r>
              <a:rPr lang="en-GB" sz="1050" dirty="0">
                <a:solidFill>
                  <a:schemeClr val="bg1"/>
                </a:solidFill>
              </a:rPr>
              <a:t>society through the provision of ultra-high speed mobile information services</a:t>
            </a:r>
          </a:p>
        </p:txBody>
      </p:sp>
      <p:sp>
        <p:nvSpPr>
          <p:cNvPr id="30" name="Oval 29"/>
          <p:cNvSpPr/>
          <p:nvPr/>
        </p:nvSpPr>
        <p:spPr>
          <a:xfrm>
            <a:off x="7741839" y="4183138"/>
            <a:ext cx="126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Stock Reliability</a:t>
            </a:r>
            <a:endParaRPr lang="en-GB" sz="900" b="1" dirty="0"/>
          </a:p>
        </p:txBody>
      </p:sp>
    </p:spTree>
    <p:extLst>
      <p:ext uri="{BB962C8B-B14F-4D97-AF65-F5344CB8AC3E}">
        <p14:creationId xmlns:p14="http://schemas.microsoft.com/office/powerpoint/2010/main" val="19595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Rectangular Objectives Rather </a:t>
            </a:r>
            <a:r>
              <a:rPr lang="en-GB" dirty="0"/>
              <a:t>T</a:t>
            </a:r>
            <a:r>
              <a:rPr lang="en-GB" dirty="0" smtClean="0"/>
              <a:t>han Ovals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262986" y="1313130"/>
            <a:ext cx="7488832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2986" y="2393250"/>
            <a:ext cx="7488832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2986" y="3041322"/>
            <a:ext cx="7488832" cy="17281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2986" y="4769514"/>
            <a:ext cx="7488832" cy="10801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62986" y="5849634"/>
            <a:ext cx="7488832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43106" y="2033210"/>
            <a:ext cx="1656184" cy="4464496"/>
          </a:xfrm>
          <a:prstGeom prst="rect">
            <a:avLst/>
          </a:prstGeom>
          <a:noFill/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1298" y="2033210"/>
            <a:ext cx="2952328" cy="4464496"/>
          </a:xfrm>
          <a:prstGeom prst="rect">
            <a:avLst/>
          </a:prstGeom>
          <a:noFill/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334994" y="1385138"/>
            <a:ext cx="3096344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Mission:</a:t>
            </a:r>
            <a:endParaRPr lang="en-GB" sz="900" b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95634" y="2033210"/>
            <a:ext cx="1656184" cy="4464496"/>
          </a:xfrm>
          <a:prstGeom prst="rect">
            <a:avLst/>
          </a:prstGeom>
          <a:noFill/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583466" y="1385138"/>
            <a:ext cx="3096344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Vision:</a:t>
            </a:r>
            <a:endParaRPr lang="en-GB" sz="900" b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03346" y="1385138"/>
            <a:ext cx="1008112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Company Name</a:t>
            </a:r>
            <a:endParaRPr lang="en-GB" sz="900" b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334994" y="2465258"/>
            <a:ext cx="864096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i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Financial</a:t>
            </a:r>
            <a:endParaRPr lang="en-GB" sz="900" b="1" i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334994" y="3257346"/>
            <a:ext cx="864096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i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Customer</a:t>
            </a:r>
            <a:endParaRPr lang="en-GB" sz="900" b="1" i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334994" y="4913530"/>
            <a:ext cx="864096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i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Internal</a:t>
            </a:r>
            <a:endParaRPr lang="en-GB" sz="900" b="1" i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334994" y="6065658"/>
            <a:ext cx="864096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900" b="1" i="1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Capacity</a:t>
            </a:r>
            <a:endParaRPr lang="en-GB" sz="900" b="1" i="1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59130" y="2465258"/>
            <a:ext cx="1152128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GB" sz="7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Strategic Objective 1</a:t>
            </a:r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215314" y="2465258"/>
            <a:ext cx="1152128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GB" sz="7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Strategic Objective 2</a:t>
            </a:r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559130" y="3113330"/>
            <a:ext cx="1152128" cy="43204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GB" sz="7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Strategic Objective 3</a:t>
            </a:r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655474" y="2465258"/>
            <a:ext cx="1152128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239650" y="2465258"/>
            <a:ext cx="1368152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59130" y="3689394"/>
            <a:ext cx="1152128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559130" y="4265458"/>
            <a:ext cx="1152128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647362" y="3113330"/>
            <a:ext cx="1656184" cy="43204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791378" y="3761402"/>
            <a:ext cx="136815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791378" y="4265458"/>
            <a:ext cx="136815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519570" y="4265458"/>
            <a:ext cx="136815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8311658" y="3113330"/>
            <a:ext cx="122413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631138" y="4913530"/>
            <a:ext cx="100811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855274" y="5057546"/>
            <a:ext cx="1224136" cy="72008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631138" y="5417586"/>
            <a:ext cx="100811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943506" y="4913530"/>
            <a:ext cx="136815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943506" y="5417586"/>
            <a:ext cx="1368152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599690" y="4913530"/>
            <a:ext cx="1008112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703146" y="6065658"/>
            <a:ext cx="1872208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735594" y="6065658"/>
            <a:ext cx="1872208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719370" y="6065658"/>
            <a:ext cx="1872208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7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2262986" y="2033210"/>
            <a:ext cx="936104" cy="288032"/>
          </a:xfrm>
          <a:prstGeom prst="rightArrow">
            <a:avLst>
              <a:gd name="adj1" fmla="val 63136"/>
              <a:gd name="adj2" fmla="val 58758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latin typeface="Myriad Pro" charset="0"/>
                <a:ea typeface="Myriad Pro" charset="0"/>
                <a:cs typeface="Myriad Pro" charset="0"/>
              </a:rPr>
              <a:t>Strategic Themes</a:t>
            </a:r>
            <a:endParaRPr lang="en-GB" sz="700" b="1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415114" y="2105218"/>
            <a:ext cx="1512168" cy="216024"/>
          </a:xfrm>
          <a:prstGeom prst="rect">
            <a:avLst/>
          </a:prstGeom>
          <a:solidFill>
            <a:schemeClr val="tx2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Myriad Pro" charset="0"/>
                <a:ea typeface="Myriad Pro" charset="0"/>
                <a:cs typeface="Myriad Pro" charset="0"/>
              </a:rPr>
              <a:t>Theme One</a:t>
            </a:r>
            <a:endParaRPr lang="en-GB" sz="1000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143306" y="2105218"/>
            <a:ext cx="2808312" cy="216024"/>
          </a:xfrm>
          <a:prstGeom prst="rect">
            <a:avLst/>
          </a:prstGeom>
          <a:solidFill>
            <a:schemeClr val="tx2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Myriad Pro" charset="0"/>
                <a:ea typeface="Myriad Pro" charset="0"/>
                <a:cs typeface="Myriad Pro" charset="0"/>
              </a:rPr>
              <a:t>Theme Two</a:t>
            </a:r>
            <a:endParaRPr lang="en-GB" sz="1000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167642" y="2105218"/>
            <a:ext cx="1512168" cy="216024"/>
          </a:xfrm>
          <a:prstGeom prst="rect">
            <a:avLst/>
          </a:prstGeom>
          <a:solidFill>
            <a:schemeClr val="tx2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Myriad Pro" charset="0"/>
                <a:ea typeface="Myriad Pro" charset="0"/>
                <a:cs typeface="Myriad Pro" charset="0"/>
              </a:rPr>
              <a:t>Theme Three</a:t>
            </a:r>
            <a:endParaRPr lang="en-GB" sz="1000" dirty="0">
              <a:latin typeface="Myriad Pro" charset="0"/>
              <a:ea typeface="Myriad Pro" charset="0"/>
              <a:cs typeface="Myriad Pro" charset="0"/>
            </a:endParaRPr>
          </a:p>
        </p:txBody>
      </p:sp>
      <p:cxnSp>
        <p:nvCxnSpPr>
          <p:cNvPr id="43" name="Straight Arrow Connector 42"/>
          <p:cNvCxnSpPr>
            <a:stCxn id="27" idx="0"/>
          </p:cNvCxnSpPr>
          <p:nvPr/>
        </p:nvCxnSpPr>
        <p:spPr>
          <a:xfrm flipV="1">
            <a:off x="4135194" y="4049434"/>
            <a:ext cx="0" cy="2160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6" idx="0"/>
          </p:cNvCxnSpPr>
          <p:nvPr/>
        </p:nvCxnSpPr>
        <p:spPr>
          <a:xfrm flipV="1">
            <a:off x="4135194" y="3545378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3" idx="0"/>
            <a:endCxn id="21" idx="2"/>
          </p:cNvCxnSpPr>
          <p:nvPr/>
        </p:nvCxnSpPr>
        <p:spPr>
          <a:xfrm flipV="1">
            <a:off x="4135194" y="2753290"/>
            <a:ext cx="0" cy="36004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0" idx="0"/>
            <a:endCxn id="29" idx="2"/>
          </p:cNvCxnSpPr>
          <p:nvPr/>
        </p:nvCxnSpPr>
        <p:spPr>
          <a:xfrm flipV="1">
            <a:off x="6475454" y="4121442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9" idx="0"/>
            <a:endCxn id="28" idx="2"/>
          </p:cNvCxnSpPr>
          <p:nvPr/>
        </p:nvCxnSpPr>
        <p:spPr>
          <a:xfrm flipV="1">
            <a:off x="6475454" y="3545378"/>
            <a:ext cx="0" cy="2160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28" idx="0"/>
            <a:endCxn id="22" idx="2"/>
          </p:cNvCxnSpPr>
          <p:nvPr/>
        </p:nvCxnSpPr>
        <p:spPr>
          <a:xfrm rot="16200000" flipV="1">
            <a:off x="5953396" y="2591272"/>
            <a:ext cx="360040" cy="684076"/>
          </a:xfrm>
          <a:prstGeom prst="curved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8" idx="0"/>
            <a:endCxn id="24" idx="2"/>
          </p:cNvCxnSpPr>
          <p:nvPr/>
        </p:nvCxnSpPr>
        <p:spPr>
          <a:xfrm rot="5400000" flipH="1" flipV="1">
            <a:off x="6673476" y="2555268"/>
            <a:ext cx="360040" cy="756084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2" idx="0"/>
            <a:endCxn id="25" idx="2"/>
          </p:cNvCxnSpPr>
          <p:nvPr/>
        </p:nvCxnSpPr>
        <p:spPr>
          <a:xfrm flipV="1">
            <a:off x="8923726" y="2753290"/>
            <a:ext cx="0" cy="36004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31" idx="0"/>
            <a:endCxn id="32" idx="2"/>
          </p:cNvCxnSpPr>
          <p:nvPr/>
        </p:nvCxnSpPr>
        <p:spPr>
          <a:xfrm rot="5400000" flipH="1" flipV="1">
            <a:off x="8167642" y="3509374"/>
            <a:ext cx="792088" cy="720080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0" idx="1"/>
            <a:endCxn id="27" idx="3"/>
          </p:cNvCxnSpPr>
          <p:nvPr/>
        </p:nvCxnSpPr>
        <p:spPr>
          <a:xfrm flipH="1">
            <a:off x="4711258" y="4445478"/>
            <a:ext cx="108012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8" idx="1"/>
            <a:endCxn id="23" idx="3"/>
          </p:cNvCxnSpPr>
          <p:nvPr/>
        </p:nvCxnSpPr>
        <p:spPr>
          <a:xfrm flipH="1">
            <a:off x="4711258" y="3329354"/>
            <a:ext cx="936104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1"/>
            <a:endCxn id="30" idx="3"/>
          </p:cNvCxnSpPr>
          <p:nvPr/>
        </p:nvCxnSpPr>
        <p:spPr>
          <a:xfrm flipH="1">
            <a:off x="7159530" y="4445478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urved Connector 54"/>
          <p:cNvCxnSpPr>
            <a:stCxn id="34" idx="0"/>
            <a:endCxn id="30" idx="2"/>
          </p:cNvCxnSpPr>
          <p:nvPr/>
        </p:nvCxnSpPr>
        <p:spPr>
          <a:xfrm rot="5400000" flipH="1" flipV="1">
            <a:off x="5755374" y="4337466"/>
            <a:ext cx="432048" cy="100811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34" idx="0"/>
            <a:endCxn id="27" idx="2"/>
          </p:cNvCxnSpPr>
          <p:nvPr/>
        </p:nvCxnSpPr>
        <p:spPr>
          <a:xfrm rot="16200000" flipV="1">
            <a:off x="4585244" y="4175448"/>
            <a:ext cx="432048" cy="1332148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36" idx="0"/>
            <a:endCxn id="31" idx="2"/>
          </p:cNvCxnSpPr>
          <p:nvPr/>
        </p:nvCxnSpPr>
        <p:spPr>
          <a:xfrm rot="5400000" flipH="1" flipV="1">
            <a:off x="7771598" y="4481482"/>
            <a:ext cx="288032" cy="576064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38" idx="0"/>
            <a:endCxn id="31" idx="3"/>
          </p:cNvCxnSpPr>
          <p:nvPr/>
        </p:nvCxnSpPr>
        <p:spPr>
          <a:xfrm rot="16200000" flipV="1">
            <a:off x="8761708" y="4571492"/>
            <a:ext cx="468052" cy="216024"/>
          </a:xfrm>
          <a:prstGeom prst="curvedConnector2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7" idx="0"/>
            <a:endCxn id="36" idx="2"/>
          </p:cNvCxnSpPr>
          <p:nvPr/>
        </p:nvCxnSpPr>
        <p:spPr>
          <a:xfrm flipV="1">
            <a:off x="7627582" y="5273570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3" idx="0"/>
            <a:endCxn id="27" idx="2"/>
          </p:cNvCxnSpPr>
          <p:nvPr/>
        </p:nvCxnSpPr>
        <p:spPr>
          <a:xfrm flipV="1">
            <a:off x="4135194" y="4625498"/>
            <a:ext cx="0" cy="28803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35" idx="0"/>
            <a:endCxn id="33" idx="2"/>
          </p:cNvCxnSpPr>
          <p:nvPr/>
        </p:nvCxnSpPr>
        <p:spPr>
          <a:xfrm flipV="1">
            <a:off x="4135194" y="5273570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35" idx="3"/>
            <a:endCxn id="34" idx="1"/>
          </p:cNvCxnSpPr>
          <p:nvPr/>
        </p:nvCxnSpPr>
        <p:spPr>
          <a:xfrm flipV="1">
            <a:off x="4639250" y="5417586"/>
            <a:ext cx="216024" cy="180020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ight Arrow 62"/>
          <p:cNvSpPr/>
          <p:nvPr/>
        </p:nvSpPr>
        <p:spPr>
          <a:xfrm rot="16200000">
            <a:off x="4639250" y="5777626"/>
            <a:ext cx="216024" cy="216024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64" name="Right Arrow 63"/>
          <p:cNvSpPr/>
          <p:nvPr/>
        </p:nvSpPr>
        <p:spPr>
          <a:xfrm rot="16200000">
            <a:off x="6511458" y="5777626"/>
            <a:ext cx="216024" cy="216024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65" name="Right Arrow 64"/>
          <p:cNvSpPr/>
          <p:nvPr/>
        </p:nvSpPr>
        <p:spPr>
          <a:xfrm rot="16200000">
            <a:off x="8527682" y="5777626"/>
            <a:ext cx="216024" cy="216024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88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Different Approach (does not lend itself to causal relationships)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044048" y="4292398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5788464" y="4292398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044048" y="1988142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788464" y="1988142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Diamond 6"/>
          <p:cNvSpPr/>
          <p:nvPr/>
        </p:nvSpPr>
        <p:spPr>
          <a:xfrm>
            <a:off x="5140392" y="2996254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Financial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8" name="Diamond 7"/>
          <p:cNvSpPr/>
          <p:nvPr/>
        </p:nvSpPr>
        <p:spPr>
          <a:xfrm>
            <a:off x="5140392" y="4292398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Capacity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9" name="Diamond 8"/>
          <p:cNvSpPr/>
          <p:nvPr/>
        </p:nvSpPr>
        <p:spPr>
          <a:xfrm>
            <a:off x="5788464" y="3644326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Internal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4492320" y="3644326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Customer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72640" y="3572318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20512" y="2780230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188064" y="2132158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876696" y="2780230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932480" y="2132158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88064" y="3572318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188064" y="2780230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844248" y="2780230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300632" y="4436414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148504" y="522850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804688" y="522850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932480" y="6020590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188064" y="4508422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188064" y="522850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844248" y="522850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188064" y="6020590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044048" y="1522148"/>
            <a:ext cx="7416824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r>
              <a:rPr lang="en-GB" sz="1100" dirty="0" smtClean="0">
                <a:solidFill>
                  <a:schemeClr val="tx1"/>
                </a:solidFill>
              </a:rPr>
              <a:t>  Vision:                                                                    Mission:</a:t>
            </a:r>
            <a:endParaRPr lang="en-GB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84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Radical Approach</a:t>
            </a: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 rot="2703511">
            <a:off x="3460434" y="1641081"/>
            <a:ext cx="1944216" cy="1944216"/>
            <a:chOff x="1706399" y="237482"/>
            <a:chExt cx="1804034" cy="1804034"/>
          </a:xfrm>
        </p:grpSpPr>
        <p:sp>
          <p:nvSpPr>
            <p:cNvPr id="4" name="Pie 3"/>
            <p:cNvSpPr/>
            <p:nvPr/>
          </p:nvSpPr>
          <p:spPr>
            <a:xfrm>
              <a:off x="1706399" y="237482"/>
              <a:ext cx="1804034" cy="1804034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Pie 4"/>
            <p:cNvSpPr/>
            <p:nvPr/>
          </p:nvSpPr>
          <p:spPr>
            <a:xfrm>
              <a:off x="2234788" y="765871"/>
              <a:ext cx="1275645" cy="12756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 rot="2715378">
            <a:off x="4815367" y="2996016"/>
            <a:ext cx="1944216" cy="1944216"/>
            <a:chOff x="3593761" y="237482"/>
            <a:chExt cx="1804034" cy="1804034"/>
          </a:xfrm>
        </p:grpSpPr>
        <p:sp>
          <p:nvSpPr>
            <p:cNvPr id="7" name="Pie 6"/>
            <p:cNvSpPr/>
            <p:nvPr/>
          </p:nvSpPr>
          <p:spPr>
            <a:xfrm rot="5400000">
              <a:off x="3593761" y="237482"/>
              <a:ext cx="1804034" cy="1804034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573219"/>
                <a:satOff val="-8864"/>
                <a:lumOff val="-2026"/>
                <a:alphaOff val="0"/>
              </a:schemeClr>
            </a:fillRef>
            <a:effectRef idx="0">
              <a:schemeClr val="accent2">
                <a:hueOff val="-1573219"/>
                <a:satOff val="-8864"/>
                <a:lumOff val="-20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ie 4"/>
            <p:cNvSpPr/>
            <p:nvPr/>
          </p:nvSpPr>
          <p:spPr>
            <a:xfrm>
              <a:off x="3593761" y="765871"/>
              <a:ext cx="1275645" cy="12756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 rot="2684902">
            <a:off x="3460044" y="4364545"/>
            <a:ext cx="1944216" cy="1944216"/>
            <a:chOff x="3593761" y="2124844"/>
            <a:chExt cx="1804034" cy="1804034"/>
          </a:xfrm>
          <a:solidFill>
            <a:schemeClr val="accent4">
              <a:lumMod val="75000"/>
            </a:schemeClr>
          </a:solidFill>
        </p:grpSpPr>
        <p:sp>
          <p:nvSpPr>
            <p:cNvPr id="10" name="Pie 9"/>
            <p:cNvSpPr/>
            <p:nvPr/>
          </p:nvSpPr>
          <p:spPr>
            <a:xfrm rot="10800000">
              <a:off x="3593761" y="2124844"/>
              <a:ext cx="1804034" cy="1804034"/>
            </a:xfrm>
            <a:prstGeom prst="pieWedg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146439"/>
                <a:satOff val="-17729"/>
                <a:lumOff val="-4052"/>
                <a:alphaOff val="0"/>
              </a:schemeClr>
            </a:fillRef>
            <a:effectRef idx="0">
              <a:schemeClr val="accent2">
                <a:hueOff val="-3146439"/>
                <a:satOff val="-17729"/>
                <a:lumOff val="-405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ie 4"/>
            <p:cNvSpPr/>
            <p:nvPr/>
          </p:nvSpPr>
          <p:spPr>
            <a:xfrm rot="21600000">
              <a:off x="3593761" y="2124844"/>
              <a:ext cx="1275645" cy="12756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 rot="2698960">
            <a:off x="2079049" y="3008939"/>
            <a:ext cx="1944216" cy="1944216"/>
            <a:chOff x="1706399" y="2124844"/>
            <a:chExt cx="1804034" cy="1804034"/>
          </a:xfrm>
        </p:grpSpPr>
        <p:sp>
          <p:nvSpPr>
            <p:cNvPr id="13" name="Pie 12"/>
            <p:cNvSpPr/>
            <p:nvPr/>
          </p:nvSpPr>
          <p:spPr>
            <a:xfrm rot="16200000">
              <a:off x="1706399" y="2124844"/>
              <a:ext cx="1804034" cy="1804034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4719658"/>
                <a:satOff val="-26593"/>
                <a:lumOff val="-6078"/>
                <a:alphaOff val="0"/>
              </a:schemeClr>
            </a:fillRef>
            <a:effectRef idx="0">
              <a:schemeClr val="accent2">
                <a:hueOff val="-4719658"/>
                <a:satOff val="-26593"/>
                <a:lumOff val="-60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ie 4"/>
            <p:cNvSpPr/>
            <p:nvPr/>
          </p:nvSpPr>
          <p:spPr>
            <a:xfrm rot="21600000">
              <a:off x="2234788" y="2124844"/>
              <a:ext cx="1275645" cy="12756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 dirty="0"/>
            </a:p>
          </p:txBody>
        </p:sp>
      </p:grpSp>
      <p:sp>
        <p:nvSpPr>
          <p:cNvPr id="15" name="Content Placeholder 2"/>
          <p:cNvSpPr txBox="1">
            <a:spLocks/>
          </p:cNvSpPr>
          <p:nvPr/>
        </p:nvSpPr>
        <p:spPr>
          <a:xfrm>
            <a:off x="7419137" y="2084065"/>
            <a:ext cx="2962672" cy="3925339"/>
          </a:xfrm>
          <a:prstGeom prst="rect">
            <a:avLst/>
          </a:prstGeom>
        </p:spPr>
        <p:txBody>
          <a:bodyPr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Myriad Pro" charset="0"/>
                <a:ea typeface="Myriad Pro" charset="0"/>
                <a:cs typeface="Myriad Pro" charset="0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1800" dirty="0" smtClean="0"/>
              <a:t>This circular version is occasionally used to focus everything towards the mission and strategy, as a rally-call it works well.  However it lacks in its ability to present causal linkages</a:t>
            </a:r>
          </a:p>
          <a:p>
            <a:endParaRPr lang="en-GB" sz="1800" dirty="0" smtClean="0"/>
          </a:p>
          <a:p>
            <a:r>
              <a:rPr lang="en-GB" sz="1800" dirty="0" smtClean="0"/>
              <a:t>Tesco used this approach during their ‘Every Little Helps’ campaign</a:t>
            </a:r>
            <a:endParaRPr lang="en-GB" sz="1800" dirty="0"/>
          </a:p>
        </p:txBody>
      </p:sp>
      <p:sp>
        <p:nvSpPr>
          <p:cNvPr id="16" name="Donut 15"/>
          <p:cNvSpPr/>
          <p:nvPr/>
        </p:nvSpPr>
        <p:spPr>
          <a:xfrm>
            <a:off x="2121670" y="1670471"/>
            <a:ext cx="4608512" cy="4608512"/>
          </a:xfrm>
          <a:prstGeom prst="donut">
            <a:avLst>
              <a:gd name="adj" fmla="val 7241"/>
            </a:avLst>
          </a:prstGeom>
          <a:solidFill>
            <a:srgbClr val="00B0F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1704574" y="380646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Customer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5400000">
            <a:off x="6077755" y="3878475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Internal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49862" y="167047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Financial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19642" y="5909651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Learning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3681004" y="2174527"/>
            <a:ext cx="1473397" cy="36004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0" idx="2"/>
            <a:endCxn id="11" idx="0"/>
          </p:cNvCxnSpPr>
          <p:nvPr/>
        </p:nvCxnSpPr>
        <p:spPr>
          <a:xfrm>
            <a:off x="4403860" y="2039803"/>
            <a:ext cx="56956" cy="386984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777854" y="2174527"/>
            <a:ext cx="1296144" cy="36004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2"/>
          </p:cNvCxnSpPr>
          <p:nvPr/>
        </p:nvCxnSpPr>
        <p:spPr>
          <a:xfrm>
            <a:off x="2481710" y="3991133"/>
            <a:ext cx="3888432" cy="5560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625726" y="3254647"/>
            <a:ext cx="3600400" cy="144016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625726" y="3326655"/>
            <a:ext cx="3600400" cy="136815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3777854" y="3326655"/>
            <a:ext cx="1304528" cy="130452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b="1" dirty="0" smtClean="0"/>
              <a:t>Mission</a:t>
            </a:r>
            <a:endParaRPr lang="en-GB" sz="1200" b="1" dirty="0"/>
          </a:p>
        </p:txBody>
      </p:sp>
      <p:sp>
        <p:nvSpPr>
          <p:cNvPr id="28" name="Oval 27"/>
          <p:cNvSpPr/>
          <p:nvPr/>
        </p:nvSpPr>
        <p:spPr>
          <a:xfrm>
            <a:off x="3993878" y="3542679"/>
            <a:ext cx="864096" cy="86409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b="1" dirty="0" smtClean="0"/>
              <a:t>Vision</a:t>
            </a:r>
            <a:endParaRPr lang="en-GB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137894" y="3326655"/>
            <a:ext cx="61427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b="1" dirty="0" smtClean="0"/>
              <a:t>Mission</a:t>
            </a:r>
            <a:endParaRPr lang="en-GB" sz="900" b="1" dirty="0"/>
          </a:p>
        </p:txBody>
      </p:sp>
      <p:sp>
        <p:nvSpPr>
          <p:cNvPr id="30" name="TextBox 29"/>
          <p:cNvSpPr txBox="1"/>
          <p:nvPr/>
        </p:nvSpPr>
        <p:spPr>
          <a:xfrm rot="3241591">
            <a:off x="3108206" y="2778944"/>
            <a:ext cx="12554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 smtClean="0">
                <a:solidFill>
                  <a:schemeClr val="bg1"/>
                </a:solidFill>
              </a:rPr>
              <a:t>Financial Objective 1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 rot="19779573">
            <a:off x="2671098" y="4585020"/>
            <a:ext cx="12939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 smtClean="0">
                <a:solidFill>
                  <a:schemeClr val="bg1"/>
                </a:solidFill>
              </a:rPr>
              <a:t>Customer Objective 1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3241591">
            <a:off x="4554777" y="4939183"/>
            <a:ext cx="12426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 smtClean="0">
                <a:solidFill>
                  <a:schemeClr val="bg1"/>
                </a:solidFill>
              </a:rPr>
              <a:t>Learning Objective 1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rot="19779573">
            <a:off x="4957381" y="3205609"/>
            <a:ext cx="11785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 smtClean="0">
                <a:solidFill>
                  <a:schemeClr val="bg1"/>
                </a:solidFill>
              </a:rPr>
              <a:t>Internal Objective 1</a:t>
            </a:r>
            <a:endParaRPr lang="en-GB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5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QuickScore to Manage Your Balanced Scorecard and Strategy Maps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3967" y="1619794"/>
            <a:ext cx="9144000" cy="4481248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Software is not required to implement a Strategy Map or Balanced Scorecard, but it </a:t>
            </a:r>
            <a:r>
              <a:rPr lang="en-GB" sz="2000" dirty="0" smtClean="0"/>
              <a:t>really helps. A </a:t>
            </a:r>
            <a:r>
              <a:rPr lang="en-GB" sz="2000" dirty="0"/>
              <a:t>good software tool will allow user to:</a:t>
            </a:r>
          </a:p>
          <a:p>
            <a:r>
              <a:rPr lang="en-GB" sz="2000" dirty="0"/>
              <a:t>create meaningful Strategy Maps with minimum fuss</a:t>
            </a:r>
          </a:p>
          <a:p>
            <a:r>
              <a:rPr lang="en-GB" sz="2000" dirty="0"/>
              <a:t>organise key metrics in a meaningful way</a:t>
            </a:r>
          </a:p>
          <a:p>
            <a:r>
              <a:rPr lang="en-GB" sz="2000" dirty="0"/>
              <a:t>display data and combinations of data</a:t>
            </a:r>
          </a:p>
          <a:p>
            <a:r>
              <a:rPr lang="en-GB" sz="2000" dirty="0"/>
              <a:t>provide management teams with a clear business overview</a:t>
            </a:r>
          </a:p>
          <a:p>
            <a:r>
              <a:rPr lang="en-GB" sz="2000" dirty="0"/>
              <a:t>allow users to input data easily and frequently</a:t>
            </a:r>
          </a:p>
          <a:p>
            <a:r>
              <a:rPr lang="en-GB" sz="2000" dirty="0"/>
              <a:t>Provide the means to ‘drill down’ to the underlying data should the need arise to question a specific activity</a:t>
            </a:r>
          </a:p>
          <a:p>
            <a:endParaRPr lang="en-GB" sz="2000" dirty="0"/>
          </a:p>
          <a:p>
            <a:pPr marL="0" indent="0">
              <a:buNone/>
            </a:pPr>
            <a:r>
              <a:rPr lang="en-GB" sz="2000" dirty="0"/>
              <a:t>Intrafocus recommends </a:t>
            </a:r>
            <a:r>
              <a:rPr lang="en-GB" sz="2000" dirty="0" smtClean="0">
                <a:solidFill>
                  <a:srgbClr val="FFC000"/>
                </a:solidFill>
                <a:hlinkClick r:id="rId2"/>
              </a:rPr>
              <a:t>QuickScore</a:t>
            </a:r>
            <a:r>
              <a:rPr lang="en-GB" sz="2000" dirty="0" smtClean="0"/>
              <a:t> to </a:t>
            </a:r>
            <a:r>
              <a:rPr lang="en-GB" sz="2000" dirty="0"/>
              <a:t>those companies that want to take a structured approach to rolling out Strategy Maps and Balanced Scorecards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569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2306595" y="2792627"/>
            <a:ext cx="8328453" cy="2026508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dirty="0" smtClean="0"/>
              <a:t>Any </a:t>
            </a:r>
            <a:r>
              <a:rPr lang="en" dirty="0"/>
              <a:t>intelligent fool can make things bigger and more complex. It takes a touch of genius – and a lot of courage – to move in the opposite </a:t>
            </a:r>
            <a:r>
              <a:rPr lang="en" dirty="0" smtClean="0"/>
              <a:t>direction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</a:t>
            </a:r>
          </a:p>
          <a:p>
            <a:pPr>
              <a:buNone/>
            </a:pPr>
            <a:r>
              <a:rPr lang="en" sz="2400" b="1" i="0" dirty="0" smtClean="0"/>
              <a:t>Albert </a:t>
            </a:r>
            <a:r>
              <a:rPr lang="en" sz="2400" b="1" i="0" dirty="0"/>
              <a:t>Einstein</a:t>
            </a:r>
            <a:endParaRPr lang="en" b="1" i="0" dirty="0"/>
          </a:p>
        </p:txBody>
      </p:sp>
    </p:spTree>
    <p:extLst>
      <p:ext uri="{BB962C8B-B14F-4D97-AF65-F5344CB8AC3E}">
        <p14:creationId xmlns:p14="http://schemas.microsoft.com/office/powerpoint/2010/main" val="102073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Strategy Map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3967" y="1642533"/>
            <a:ext cx="9144000" cy="4707296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A Strategy Map is a diagram that describes how a company or organisation can create value by linking strategic objectives in a cause and effect relationship.</a:t>
            </a:r>
          </a:p>
          <a:p>
            <a:r>
              <a:rPr lang="en-GB" sz="2000" dirty="0"/>
              <a:t>It is based on the four Balanced Scorecard Perspectives: Financial, Customer, Internal Processes and Organisational Capacity.  </a:t>
            </a:r>
          </a:p>
          <a:p>
            <a:r>
              <a:rPr lang="en-GB" sz="2000" dirty="0"/>
              <a:t>The key element of the Strategy Map is that it is linked to the ‘scorecards’ that monitor the progress towards the Strategic Objectives.  </a:t>
            </a:r>
          </a:p>
          <a:p>
            <a:r>
              <a:rPr lang="en-GB" sz="2000" dirty="0"/>
              <a:t>The ‘scorecards’ will include: metrics, targets for the metrics and strategic initiatives to drive performance towards achieving the objectives. 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3244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Balanced Scorecard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3997" y="1651000"/>
            <a:ext cx="9144000" cy="4632922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The Balanced Scorecard is a strategic planning and management method used to: </a:t>
            </a:r>
          </a:p>
          <a:p>
            <a:r>
              <a:rPr lang="en-GB" sz="2000" dirty="0"/>
              <a:t>align business activities to a vision and strategy of an organisation </a:t>
            </a:r>
          </a:p>
          <a:p>
            <a:r>
              <a:rPr lang="en-GB" sz="2000" dirty="0"/>
              <a:t>improve internal and external communications </a:t>
            </a:r>
          </a:p>
          <a:p>
            <a:r>
              <a:rPr lang="en-GB" sz="2000" dirty="0"/>
              <a:t>monitor organisational performance against strategic goals.</a:t>
            </a:r>
          </a:p>
          <a:p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design of Balanced Scorecard concerns itself with: </a:t>
            </a:r>
          </a:p>
          <a:p>
            <a:r>
              <a:rPr lang="en-GB" sz="2000" dirty="0"/>
              <a:t>the identification of a small number of financial and non-financial measures referred to as Perspectives</a:t>
            </a:r>
          </a:p>
          <a:p>
            <a:r>
              <a:rPr lang="en-GB" sz="2000" dirty="0"/>
              <a:t>setting targets for the measures and then </a:t>
            </a:r>
          </a:p>
          <a:p>
            <a:r>
              <a:rPr lang="en-GB" sz="2000" dirty="0"/>
              <a:t>measuring them on a regular basis to determine success or failure. 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6448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-143819" y="2204575"/>
            <a:ext cx="2700000" cy="2700000"/>
          </a:xfrm>
          <a:prstGeom prst="ellipse">
            <a:avLst/>
          </a:prstGeom>
          <a:solidFill>
            <a:srgbClr val="39C0BA"/>
          </a:solidFill>
          <a:ln w="2857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ctrTitle" idx="4294967295"/>
          </p:nvPr>
        </p:nvSpPr>
        <p:spPr>
          <a:xfrm>
            <a:off x="3369159" y="2869934"/>
            <a:ext cx="6028200" cy="15465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r>
              <a:rPr lang="en-US" sz="6000" dirty="0">
                <a:latin typeface="Myriad Pro" charset="0"/>
                <a:ea typeface="Myriad Pro" charset="0"/>
                <a:cs typeface="Myriad Pro" charset="0"/>
              </a:rPr>
              <a:t>Templates</a:t>
            </a:r>
            <a:endParaRPr lang="en" sz="6000" dirty="0">
              <a:latin typeface="Myriad Pro" charset="0"/>
              <a:ea typeface="Myriad Pro" charset="0"/>
              <a:cs typeface="Myriad Pro" charset="0"/>
            </a:endParaRPr>
          </a:p>
        </p:txBody>
      </p:sp>
      <p:grpSp>
        <p:nvGrpSpPr>
          <p:cNvPr id="103" name="Shape 103"/>
          <p:cNvGrpSpPr/>
          <p:nvPr/>
        </p:nvGrpSpPr>
        <p:grpSpPr>
          <a:xfrm>
            <a:off x="645812" y="2870646"/>
            <a:ext cx="1116779" cy="1116779"/>
            <a:chOff x="2594050" y="1631825"/>
            <a:chExt cx="439625" cy="439625"/>
          </a:xfrm>
        </p:grpSpPr>
        <p:sp>
          <p:nvSpPr>
            <p:cNvPr id="104" name="Shape 104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Classic Generic Kaplan and Norton Styled Balanced Scorecard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474147" y="5351757"/>
            <a:ext cx="1368152" cy="1224136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30331" y="5351757"/>
            <a:ext cx="1368152" cy="1224136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523" y="5351757"/>
            <a:ext cx="1368152" cy="1224136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14707" y="5351757"/>
            <a:ext cx="1368152" cy="1224136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02139" y="3047501"/>
            <a:ext cx="6552728" cy="86409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 i="1" dirty="0" smtClean="0">
                <a:solidFill>
                  <a:schemeClr val="accent6">
                    <a:lumMod val="10000"/>
                  </a:schemeClr>
                </a:solidFill>
              </a:rPr>
              <a:t>Customer Value Proposition</a:t>
            </a:r>
            <a:endParaRPr lang="en-GB" sz="1000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02139" y="1535333"/>
            <a:ext cx="1584176" cy="216024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bg1"/>
                </a:solidFill>
              </a:rPr>
              <a:t>Productivity Strategy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02139" y="4196850"/>
            <a:ext cx="1512168" cy="28803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Operations Management Processes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02139" y="4487661"/>
            <a:ext cx="1512168" cy="576064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Supply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Production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Distribution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Risk Management</a:t>
            </a:r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56227" y="4196850"/>
            <a:ext cx="1512168" cy="28803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Customer Management Processes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58323" y="4487661"/>
            <a:ext cx="1512168" cy="576064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Selection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Acquisition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Retention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Growth</a:t>
            </a:r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6475" y="4199628"/>
            <a:ext cx="1512168" cy="28803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Innovative Processes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86515" y="4487661"/>
            <a:ext cx="1512168" cy="576064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Opportunity Identification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R&amp;D Portfolio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Design / Develop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Launch</a:t>
            </a:r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440603" y="4196882"/>
            <a:ext cx="1512168" cy="28803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Regulatory and Social Processes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442699" y="4487661"/>
            <a:ext cx="1512168" cy="576064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Environment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Safety and Health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Employment</a:t>
            </a:r>
          </a:p>
          <a:p>
            <a:pPr algn="ctr"/>
            <a:r>
              <a:rPr lang="en-GB" sz="800" dirty="0" smtClean="0">
                <a:solidFill>
                  <a:schemeClr val="accent6">
                    <a:lumMod val="10000"/>
                  </a:schemeClr>
                </a:solidFill>
              </a:rPr>
              <a:t>Community</a:t>
            </a:r>
            <a:endParaRPr lang="en-GB" sz="9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02139" y="5444614"/>
            <a:ext cx="6552728" cy="216024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Human Capital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02139" y="5724179"/>
            <a:ext cx="6552728" cy="216024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Information Capital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02139" y="5999829"/>
            <a:ext cx="6552728" cy="432048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Organisational Capital</a:t>
            </a:r>
            <a:endParaRPr lang="en-GB" sz="900" b="1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>
            <a:stCxn id="22" idx="0"/>
          </p:cNvCxnSpPr>
          <p:nvPr/>
        </p:nvCxnSpPr>
        <p:spPr>
          <a:xfrm flipV="1">
            <a:off x="4158223" y="3911597"/>
            <a:ext cx="36004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454367" y="2615453"/>
            <a:ext cx="36004" cy="432048"/>
          </a:xfrm>
          <a:prstGeom prst="straightConnector1">
            <a:avLst/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794627" y="2615453"/>
            <a:ext cx="40196" cy="432048"/>
          </a:xfrm>
          <a:prstGeom prst="straightConnector1">
            <a:avLst/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4086215" y="2615453"/>
            <a:ext cx="180020" cy="432048"/>
          </a:xfrm>
          <a:prstGeom prst="straightConnector1">
            <a:avLst/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9018763" y="2615453"/>
            <a:ext cx="184212" cy="432048"/>
          </a:xfrm>
          <a:prstGeom prst="straightConnector1">
            <a:avLst/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6" idx="0"/>
          </p:cNvCxnSpPr>
          <p:nvPr/>
        </p:nvCxnSpPr>
        <p:spPr>
          <a:xfrm flipV="1">
            <a:off x="5814407" y="3911597"/>
            <a:ext cx="36004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410251" y="3696153"/>
            <a:ext cx="18002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i="1" dirty="0" smtClean="0">
                <a:solidFill>
                  <a:schemeClr val="accent6">
                    <a:lumMod val="10000"/>
                  </a:schemeClr>
                </a:solidFill>
              </a:rPr>
              <a:t>Product / Service Attributes</a:t>
            </a:r>
            <a:endParaRPr lang="en-GB" sz="800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908566" y="1672322"/>
            <a:ext cx="1526022" cy="511083"/>
          </a:xfrm>
          <a:prstGeom prst="ellipse">
            <a:avLst/>
          </a:prstGeom>
          <a:solidFill>
            <a:schemeClr val="tx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</a:rPr>
              <a:t>Long-Term Shareholder Value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474147" y="2255413"/>
            <a:ext cx="1080000" cy="468000"/>
          </a:xfrm>
          <a:prstGeom prst="ellipse">
            <a:avLst/>
          </a:prstGeom>
          <a:solidFill>
            <a:schemeClr val="tx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Improve Cost Structure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4842299" y="2255413"/>
            <a:ext cx="1080000" cy="468000"/>
          </a:xfrm>
          <a:prstGeom prst="ellipse">
            <a:avLst/>
          </a:prstGeom>
          <a:solidFill>
            <a:schemeClr val="tx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Increase Asset Utilisation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226947" y="2255413"/>
            <a:ext cx="1080000" cy="468000"/>
          </a:xfrm>
          <a:prstGeom prst="ellipse">
            <a:avLst/>
          </a:prstGeom>
          <a:solidFill>
            <a:schemeClr val="tx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Expand Revenue Opportunities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8595099" y="2255413"/>
            <a:ext cx="1080000" cy="468000"/>
          </a:xfrm>
          <a:prstGeom prst="ellipse">
            <a:avLst/>
          </a:prstGeom>
          <a:solidFill>
            <a:schemeClr val="tx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Enhance Customer Value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370691" y="1531820"/>
            <a:ext cx="1584176" cy="216024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bg1"/>
                </a:solidFill>
              </a:rPr>
              <a:t>Growth Strategy</a:t>
            </a:r>
            <a:endParaRPr lang="en-GB" sz="900" dirty="0">
              <a:solidFill>
                <a:schemeClr val="bg1"/>
              </a:solidFill>
            </a:endParaRPr>
          </a:p>
        </p:txBody>
      </p:sp>
      <p:cxnSp>
        <p:nvCxnSpPr>
          <p:cNvPr id="35" name="Curved Connector 34"/>
          <p:cNvCxnSpPr>
            <a:stCxn id="30" idx="0"/>
            <a:endCxn id="29" idx="2"/>
          </p:cNvCxnSpPr>
          <p:nvPr/>
        </p:nvCxnSpPr>
        <p:spPr>
          <a:xfrm rot="5400000" flipH="1" flipV="1">
            <a:off x="4797582" y="1144430"/>
            <a:ext cx="327549" cy="1894419"/>
          </a:xfrm>
          <a:prstGeom prst="curvedConnector2">
            <a:avLst/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32" idx="0"/>
            <a:endCxn id="29" idx="5"/>
          </p:cNvCxnSpPr>
          <p:nvPr/>
        </p:nvCxnSpPr>
        <p:spPr>
          <a:xfrm rot="16200000" flipV="1">
            <a:off x="7415600" y="1904066"/>
            <a:ext cx="146854" cy="555840"/>
          </a:xfrm>
          <a:prstGeom prst="curvedConnector3">
            <a:avLst>
              <a:gd name="adj1" fmla="val 50000"/>
            </a:avLst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33" idx="0"/>
            <a:endCxn id="29" idx="6"/>
          </p:cNvCxnSpPr>
          <p:nvPr/>
        </p:nvCxnSpPr>
        <p:spPr>
          <a:xfrm rot="16200000" flipV="1">
            <a:off x="8121070" y="1241383"/>
            <a:ext cx="327549" cy="1700511"/>
          </a:xfrm>
          <a:prstGeom prst="curvedConnector2">
            <a:avLst/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866635" y="3696153"/>
            <a:ext cx="78370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i="1" dirty="0" smtClean="0">
                <a:solidFill>
                  <a:schemeClr val="accent6">
                    <a:lumMod val="10000"/>
                  </a:schemeClr>
                </a:solidFill>
              </a:rPr>
              <a:t>Relationship</a:t>
            </a:r>
            <a:endParaRPr lang="en-GB" sz="800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090771" y="3696153"/>
            <a:ext cx="78370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i="1" dirty="0" smtClean="0">
                <a:solidFill>
                  <a:schemeClr val="accent6">
                    <a:lumMod val="10000"/>
                  </a:schemeClr>
                </a:solidFill>
              </a:rPr>
              <a:t>Image</a:t>
            </a:r>
            <a:endParaRPr lang="en-GB" sz="800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3546155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Price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6714507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Function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506595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Service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8298683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Partnership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9090771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Brand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338243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Quality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130331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Availability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922419" y="3335533"/>
            <a:ext cx="720000" cy="3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rgbClr val="2E3037"/>
                </a:solidFill>
              </a:rPr>
              <a:t>Selection</a:t>
            </a:r>
            <a:endParaRPr lang="en-GB" sz="700" b="1" dirty="0">
              <a:solidFill>
                <a:srgbClr val="2E3037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3690171" y="6084576"/>
            <a:ext cx="936000" cy="288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chemeClr val="tx1"/>
                </a:solidFill>
              </a:rPr>
              <a:t>Culture</a:t>
            </a:r>
            <a:endParaRPr lang="en-GB" sz="7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346355" y="6084576"/>
            <a:ext cx="936000" cy="288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chemeClr val="tx1"/>
                </a:solidFill>
              </a:rPr>
              <a:t>Leadership</a:t>
            </a:r>
            <a:endParaRPr lang="en-GB" sz="7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7074547" y="6084576"/>
            <a:ext cx="936000" cy="288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chemeClr val="tx1"/>
                </a:solidFill>
              </a:rPr>
              <a:t>Alignment</a:t>
            </a:r>
            <a:endParaRPr lang="en-GB" sz="7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8730731" y="6084576"/>
            <a:ext cx="936000" cy="288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b="1" dirty="0" smtClean="0">
                <a:solidFill>
                  <a:schemeClr val="tx1"/>
                </a:solidFill>
              </a:rPr>
              <a:t>Teamwork</a:t>
            </a:r>
            <a:endParaRPr lang="en-GB" sz="700" b="1" dirty="0">
              <a:solidFill>
                <a:schemeClr val="tx1"/>
              </a:solidFill>
            </a:endParaRPr>
          </a:p>
        </p:txBody>
      </p:sp>
      <p:cxnSp>
        <p:nvCxnSpPr>
          <p:cNvPr id="53" name="Straight Arrow Connector 52"/>
          <p:cNvCxnSpPr>
            <a:stCxn id="15" idx="0"/>
          </p:cNvCxnSpPr>
          <p:nvPr/>
        </p:nvCxnSpPr>
        <p:spPr>
          <a:xfrm flipH="1" flipV="1">
            <a:off x="9160683" y="3908850"/>
            <a:ext cx="36004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3" idx="0"/>
          </p:cNvCxnSpPr>
          <p:nvPr/>
        </p:nvCxnSpPr>
        <p:spPr>
          <a:xfrm flipH="1" flipV="1">
            <a:off x="7506595" y="3908850"/>
            <a:ext cx="35964" cy="290778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27" idx="2"/>
          </p:cNvCxnSpPr>
          <p:nvPr/>
        </p:nvCxnSpPr>
        <p:spPr>
          <a:xfrm flipV="1">
            <a:off x="5814407" y="5063725"/>
            <a:ext cx="0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23" idx="2"/>
          </p:cNvCxnSpPr>
          <p:nvPr/>
        </p:nvCxnSpPr>
        <p:spPr>
          <a:xfrm flipV="1">
            <a:off x="4158223" y="5063725"/>
            <a:ext cx="0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033987" y="2831477"/>
            <a:ext cx="835292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033987" y="5207741"/>
            <a:ext cx="835292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33987" y="4055613"/>
            <a:ext cx="835292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1961979" y="1679349"/>
            <a:ext cx="18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Financial</a:t>
            </a:r>
            <a:b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Perspective</a:t>
            </a:r>
            <a:endParaRPr lang="en-GB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961979" y="3047501"/>
            <a:ext cx="18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Customer</a:t>
            </a:r>
            <a:b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Perspective</a:t>
            </a:r>
            <a:endParaRPr lang="en-GB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61979" y="4199629"/>
            <a:ext cx="18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Internal</a:t>
            </a:r>
            <a:b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Perspective</a:t>
            </a:r>
            <a:endParaRPr lang="en-GB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61979" y="5351757"/>
            <a:ext cx="18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Organisational</a:t>
            </a:r>
            <a:b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Capacity</a:t>
            </a:r>
            <a:endParaRPr lang="en-GB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60" name="Curved Connector 359"/>
          <p:cNvCxnSpPr>
            <a:stCxn id="31" idx="0"/>
            <a:endCxn id="29" idx="3"/>
          </p:cNvCxnSpPr>
          <p:nvPr/>
        </p:nvCxnSpPr>
        <p:spPr>
          <a:xfrm rot="5400000" flipH="1" flipV="1">
            <a:off x="5683746" y="1807112"/>
            <a:ext cx="146854" cy="749748"/>
          </a:xfrm>
          <a:prstGeom prst="curvedConnector3">
            <a:avLst>
              <a:gd name="adj1" fmla="val 50000"/>
            </a:avLst>
          </a:prstGeom>
          <a:ln w="12700">
            <a:solidFill>
              <a:srgbClr val="2E30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Straight Arrow Connector 488"/>
          <p:cNvCxnSpPr/>
          <p:nvPr/>
        </p:nvCxnSpPr>
        <p:spPr>
          <a:xfrm flipV="1">
            <a:off x="7552115" y="5063725"/>
            <a:ext cx="0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Arrow Connector 489"/>
          <p:cNvCxnSpPr/>
          <p:nvPr/>
        </p:nvCxnSpPr>
        <p:spPr>
          <a:xfrm flipV="1">
            <a:off x="9214710" y="5063725"/>
            <a:ext cx="0" cy="2880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59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Private Sector Example with ‘Strategic Themes’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418121" y="2666078"/>
            <a:ext cx="7560840" cy="108012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Customer</a:t>
            </a:r>
            <a:b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Perspective</a:t>
            </a:r>
            <a:endParaRPr lang="en-GB" sz="1100" dirty="0">
              <a:solidFill>
                <a:schemeClr val="accent6">
                  <a:lumMod val="10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8121" y="3818206"/>
            <a:ext cx="7560840" cy="1338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Internal </a:t>
            </a:r>
            <a:b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Perspective</a:t>
            </a:r>
            <a:endParaRPr lang="en-GB" sz="1100" dirty="0">
              <a:solidFill>
                <a:schemeClr val="accent6">
                  <a:lumMod val="10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8121" y="5222634"/>
            <a:ext cx="7560840" cy="12961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Organisational</a:t>
            </a:r>
            <a:b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Capacity</a:t>
            </a:r>
            <a:endParaRPr lang="en-GB" sz="1100" dirty="0">
              <a:solidFill>
                <a:schemeClr val="accent6">
                  <a:lumMod val="10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52" name="Rectangle 451"/>
          <p:cNvSpPr/>
          <p:nvPr/>
        </p:nvSpPr>
        <p:spPr>
          <a:xfrm>
            <a:off x="7815723" y="2450054"/>
            <a:ext cx="2165524" cy="4068724"/>
          </a:xfrm>
          <a:prstGeom prst="rect">
            <a:avLst/>
          </a:prstGeom>
          <a:solidFill>
            <a:schemeClr val="accent5">
              <a:lumMod val="20000"/>
              <a:lumOff val="80000"/>
              <a:alpha val="35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5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Operational Excellence</a:t>
            </a:r>
            <a:endParaRPr lang="en-GB" sz="1050" dirty="0">
              <a:solidFill>
                <a:schemeClr val="accent6">
                  <a:lumMod val="10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98241" y="2450054"/>
            <a:ext cx="2160240" cy="4068724"/>
          </a:xfrm>
          <a:prstGeom prst="rect">
            <a:avLst/>
          </a:prstGeom>
          <a:solidFill>
            <a:schemeClr val="accent3">
              <a:lumMod val="20000"/>
              <a:lumOff val="80000"/>
              <a:alpha val="35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Customer Intimacy</a:t>
            </a:r>
            <a:endParaRPr lang="en-GB" sz="105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58481" y="2450054"/>
            <a:ext cx="2160240" cy="4068724"/>
          </a:xfrm>
          <a:prstGeom prst="rect">
            <a:avLst/>
          </a:prstGeom>
          <a:solidFill>
            <a:schemeClr val="accent4">
              <a:lumMod val="20000"/>
              <a:lumOff val="80000"/>
              <a:alpha val="35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5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Technology Driven</a:t>
            </a:r>
            <a:endParaRPr lang="en-GB" sz="1050" dirty="0">
              <a:solidFill>
                <a:schemeClr val="accent6">
                  <a:lumMod val="10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8121" y="1297926"/>
            <a:ext cx="7560840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Financial </a:t>
            </a:r>
            <a:b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GB" sz="1100" dirty="0" smtClean="0">
                <a:solidFill>
                  <a:schemeClr val="accent6">
                    <a:lumMod val="10000"/>
                  </a:schemeClr>
                </a:solidFill>
                <a:latin typeface="Myriad Pro" charset="0"/>
                <a:ea typeface="Myriad Pro" charset="0"/>
                <a:cs typeface="Myriad Pro" charset="0"/>
              </a:rPr>
              <a:t>Perspective</a:t>
            </a:r>
            <a:endParaRPr lang="en-GB" sz="1100" dirty="0">
              <a:solidFill>
                <a:schemeClr val="accent6">
                  <a:lumMod val="10000"/>
                </a:schemeClr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06653" y="1335971"/>
            <a:ext cx="1850049" cy="41379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Increase Shareholder Value</a:t>
            </a:r>
            <a:endParaRPr lang="en-GB" sz="105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684178" y="1763462"/>
            <a:ext cx="1671012" cy="41379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</a:t>
            </a:r>
            <a:r>
              <a:rPr lang="en-GB" sz="900" dirty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p</a:t>
            </a:r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osition in Defined Markets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203463" y="1747369"/>
            <a:ext cx="1671012" cy="41379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Increase </a:t>
            </a:r>
            <a:r>
              <a:rPr lang="en-GB" sz="900" dirty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P</a:t>
            </a:r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rofitability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96172" y="1885326"/>
            <a:ext cx="1671012" cy="41379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Increase Revenue Streams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939417" y="2738086"/>
            <a:ext cx="123838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Advisor Position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907616" y="3250898"/>
            <a:ext cx="1224136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Increase Added Value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082247" y="2879762"/>
            <a:ext cx="1141040" cy="44690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Flexible Solutions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8317402" y="2890486"/>
            <a:ext cx="12954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Repeat Business Rate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048881" y="3966516"/>
            <a:ext cx="12192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Increase Knowledge Base </a:t>
            </a:r>
            <a:r>
              <a:rPr lang="en-GB" sz="900" dirty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U</a:t>
            </a:r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sage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631426" y="4487982"/>
            <a:ext cx="1435968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Strengthen 3</a:t>
            </a:r>
            <a:r>
              <a:rPr lang="en-GB" sz="900" baseline="300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rd</a:t>
            </a:r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 Party Relationships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6260416" y="4305224"/>
            <a:ext cx="1359768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Integrated Business Processes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8063345" y="3898598"/>
            <a:ext cx="1219200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Resourcing Services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8946119" y="4441126"/>
            <a:ext cx="9906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Cost Management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88121" y="4533511"/>
            <a:ext cx="1055712" cy="533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Solution Processes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631426" y="5429767"/>
            <a:ext cx="17526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Enhance Relationship Skills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4584" y="5765498"/>
            <a:ext cx="1752600" cy="48975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Solution Management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8017258" y="5371942"/>
            <a:ext cx="17526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Operational Management Skills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023780" y="6010376"/>
            <a:ext cx="17526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Enhance Career Planning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cxnSp>
        <p:nvCxnSpPr>
          <p:cNvPr id="31" name="Curved Connector 30"/>
          <p:cNvCxnSpPr>
            <a:stCxn id="25" idx="0"/>
            <a:endCxn id="20" idx="4"/>
          </p:cNvCxnSpPr>
          <p:nvPr/>
        </p:nvCxnSpPr>
        <p:spPr>
          <a:xfrm rot="16200000" flipV="1">
            <a:off x="4224376" y="5146417"/>
            <a:ext cx="408385" cy="158316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13" idx="0"/>
            <a:endCxn id="11" idx="6"/>
          </p:cNvCxnSpPr>
          <p:nvPr/>
        </p:nvCxnSpPr>
        <p:spPr>
          <a:xfrm rot="16200000" flipV="1">
            <a:off x="8245585" y="953984"/>
            <a:ext cx="204502" cy="1382267"/>
          </a:xfrm>
          <a:prstGeom prst="curvedConnector2">
            <a:avLst/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4" idx="0"/>
            <a:endCxn id="11" idx="4"/>
          </p:cNvCxnSpPr>
          <p:nvPr/>
        </p:nvCxnSpPr>
        <p:spPr>
          <a:xfrm flipV="1">
            <a:off x="6731678" y="1749762"/>
            <a:ext cx="0" cy="135564"/>
          </a:xfrm>
          <a:prstGeom prst="straightConnector1">
            <a:avLst/>
          </a:prstGeom>
          <a:ln w="12700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8" idx="4"/>
          </p:cNvCxnSpPr>
          <p:nvPr/>
        </p:nvCxnSpPr>
        <p:spPr>
          <a:xfrm flipH="1" flipV="1">
            <a:off x="8893558" y="5752942"/>
            <a:ext cx="6522" cy="257434"/>
          </a:xfrm>
          <a:prstGeom prst="straightConnector1">
            <a:avLst/>
          </a:prstGeom>
          <a:ln w="12700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>
            <a:stCxn id="28" idx="0"/>
            <a:endCxn id="23" idx="4"/>
          </p:cNvCxnSpPr>
          <p:nvPr/>
        </p:nvCxnSpPr>
        <p:spPr>
          <a:xfrm rot="5400000" flipH="1" flipV="1">
            <a:off x="8930680" y="4861204"/>
            <a:ext cx="473616" cy="547861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28" idx="0"/>
            <a:endCxn id="24" idx="4"/>
          </p:cNvCxnSpPr>
          <p:nvPr/>
        </p:nvCxnSpPr>
        <p:spPr>
          <a:xfrm rot="16200000" flipV="1">
            <a:off x="8502253" y="4980636"/>
            <a:ext cx="305031" cy="477581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27" idx="7"/>
            <a:endCxn id="24" idx="2"/>
          </p:cNvCxnSpPr>
          <p:nvPr/>
        </p:nvCxnSpPr>
        <p:spPr>
          <a:xfrm rot="5400000" flipH="1" flipV="1">
            <a:off x="7080816" y="5029917"/>
            <a:ext cx="1037010" cy="577599"/>
          </a:xfrm>
          <a:prstGeom prst="curvedConnector2">
            <a:avLst/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27" idx="0"/>
            <a:endCxn id="20" idx="4"/>
          </p:cNvCxnSpPr>
          <p:nvPr/>
        </p:nvCxnSpPr>
        <p:spPr>
          <a:xfrm rot="16200000" flipV="1">
            <a:off x="5148089" y="4222703"/>
            <a:ext cx="744116" cy="2341474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0" idx="0"/>
          </p:cNvCxnSpPr>
          <p:nvPr/>
        </p:nvCxnSpPr>
        <p:spPr>
          <a:xfrm flipV="1">
            <a:off x="4519684" y="3119086"/>
            <a:ext cx="38923" cy="131812"/>
          </a:xfrm>
          <a:prstGeom prst="straightConnector1">
            <a:avLst/>
          </a:prstGeom>
          <a:ln w="12700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27" idx="0"/>
            <a:endCxn id="21" idx="4"/>
          </p:cNvCxnSpPr>
          <p:nvPr/>
        </p:nvCxnSpPr>
        <p:spPr>
          <a:xfrm rot="5400000" flipH="1" flipV="1">
            <a:off x="6352155" y="5177353"/>
            <a:ext cx="926874" cy="249416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23" idx="0"/>
            <a:endCxn id="18" idx="4"/>
          </p:cNvCxnSpPr>
          <p:nvPr/>
        </p:nvCxnSpPr>
        <p:spPr>
          <a:xfrm rot="16200000" flipV="1">
            <a:off x="8656541" y="3656247"/>
            <a:ext cx="1093440" cy="476317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21" idx="0"/>
            <a:endCxn id="18" idx="3"/>
          </p:cNvCxnSpPr>
          <p:nvPr/>
        </p:nvCxnSpPr>
        <p:spPr>
          <a:xfrm rot="5400000" flipH="1" flipV="1">
            <a:off x="7211458" y="3009574"/>
            <a:ext cx="1024493" cy="1566809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7" idx="0"/>
            <a:endCxn id="12" idx="4"/>
          </p:cNvCxnSpPr>
          <p:nvPr/>
        </p:nvCxnSpPr>
        <p:spPr>
          <a:xfrm rot="16200000" flipV="1">
            <a:off x="4412623" y="2284315"/>
            <a:ext cx="272801" cy="58677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7" idx="0"/>
            <a:endCxn id="14" idx="2"/>
          </p:cNvCxnSpPr>
          <p:nvPr/>
        </p:nvCxnSpPr>
        <p:spPr>
          <a:xfrm rot="5400000" flipH="1" flipV="1">
            <a:off x="5058350" y="1612233"/>
            <a:ext cx="357832" cy="1317811"/>
          </a:xfrm>
          <a:prstGeom prst="curvedConnector2">
            <a:avLst/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>
            <a:endCxn id="13" idx="4"/>
          </p:cNvCxnSpPr>
          <p:nvPr/>
        </p:nvCxnSpPr>
        <p:spPr>
          <a:xfrm rot="5400000" flipH="1" flipV="1">
            <a:off x="8824458" y="2235543"/>
            <a:ext cx="288894" cy="140128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endCxn id="14" idx="6"/>
          </p:cNvCxnSpPr>
          <p:nvPr/>
        </p:nvCxnSpPr>
        <p:spPr>
          <a:xfrm rot="16200000" flipV="1">
            <a:off x="8054097" y="1605309"/>
            <a:ext cx="357832" cy="1331657"/>
          </a:xfrm>
          <a:prstGeom prst="curvedConnector2">
            <a:avLst/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8" idx="0"/>
            <a:endCxn id="14" idx="4"/>
          </p:cNvCxnSpPr>
          <p:nvPr/>
        </p:nvCxnSpPr>
        <p:spPr>
          <a:xfrm rot="16200000" flipV="1">
            <a:off x="6659672" y="2371124"/>
            <a:ext cx="150937" cy="6923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21" idx="0"/>
            <a:endCxn id="17" idx="4"/>
          </p:cNvCxnSpPr>
          <p:nvPr/>
        </p:nvCxnSpPr>
        <p:spPr>
          <a:xfrm rot="16200000" flipV="1">
            <a:off x="6307256" y="3672179"/>
            <a:ext cx="978556" cy="287533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17" idx="0"/>
            <a:endCxn id="10" idx="5"/>
          </p:cNvCxnSpPr>
          <p:nvPr/>
        </p:nvCxnSpPr>
        <p:spPr>
          <a:xfrm rot="16200000" flipV="1">
            <a:off x="5110274" y="3418309"/>
            <a:ext cx="390414" cy="706000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20" idx="6"/>
            <a:endCxn id="19" idx="4"/>
          </p:cNvCxnSpPr>
          <p:nvPr/>
        </p:nvCxnSpPr>
        <p:spPr>
          <a:xfrm flipV="1">
            <a:off x="5067394" y="4499916"/>
            <a:ext cx="591087" cy="254766"/>
          </a:xfrm>
          <a:prstGeom prst="curvedConnector2">
            <a:avLst/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urved Connector 374"/>
          <p:cNvCxnSpPr>
            <a:stCxn id="12" idx="0"/>
            <a:endCxn id="11" idx="2"/>
          </p:cNvCxnSpPr>
          <p:nvPr/>
        </p:nvCxnSpPr>
        <p:spPr>
          <a:xfrm rot="5400000" flipH="1" flipV="1">
            <a:off x="5052871" y="1009681"/>
            <a:ext cx="220595" cy="1286969"/>
          </a:xfrm>
          <a:prstGeom prst="curvedConnector2">
            <a:avLst/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Curved Connector 384"/>
          <p:cNvCxnSpPr>
            <a:stCxn id="20" idx="0"/>
            <a:endCxn id="16" idx="4"/>
          </p:cNvCxnSpPr>
          <p:nvPr/>
        </p:nvCxnSpPr>
        <p:spPr>
          <a:xfrm rot="5400000" flipH="1" flipV="1">
            <a:off x="4006505" y="3974803"/>
            <a:ext cx="856084" cy="170274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Curved Connector 443"/>
          <p:cNvCxnSpPr>
            <a:stCxn id="22" idx="0"/>
            <a:endCxn id="18" idx="4"/>
          </p:cNvCxnSpPr>
          <p:nvPr/>
        </p:nvCxnSpPr>
        <p:spPr>
          <a:xfrm rot="5400000" flipH="1" flipV="1">
            <a:off x="8543567" y="3477064"/>
            <a:ext cx="550912" cy="292157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Arrow Connector 447"/>
          <p:cNvCxnSpPr/>
          <p:nvPr/>
        </p:nvCxnSpPr>
        <p:spPr>
          <a:xfrm flipH="1" flipV="1">
            <a:off x="4501204" y="5813793"/>
            <a:ext cx="6522" cy="257434"/>
          </a:xfrm>
          <a:prstGeom prst="straightConnector1">
            <a:avLst/>
          </a:prstGeom>
          <a:ln w="12700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672723" y="6012709"/>
            <a:ext cx="17526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rPr>
              <a:t>Improve Industry Knowledge</a:t>
            </a:r>
            <a:endParaRPr lang="en-GB" sz="900" dirty="0">
              <a:solidFill>
                <a:schemeClr val="tx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cxnSp>
        <p:nvCxnSpPr>
          <p:cNvPr id="458" name="Curved Connector 457"/>
          <p:cNvCxnSpPr>
            <a:stCxn id="24" idx="0"/>
            <a:endCxn id="22" idx="4"/>
          </p:cNvCxnSpPr>
          <p:nvPr/>
        </p:nvCxnSpPr>
        <p:spPr>
          <a:xfrm rot="5400000" flipH="1" flipV="1">
            <a:off x="8493705" y="4354271"/>
            <a:ext cx="101513" cy="256968"/>
          </a:xfrm>
          <a:prstGeom prst="curvedConnector3">
            <a:avLst>
              <a:gd name="adj1" fmla="val 50000"/>
            </a:avLst>
          </a:prstGeom>
          <a:ln w="15875">
            <a:solidFill>
              <a:schemeClr val="accent6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87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Sector Example with Content and Strategic Themes</a:t>
            </a: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1553967" y="1329312"/>
            <a:ext cx="8798314" cy="5304050"/>
            <a:chOff x="-121858" y="1005270"/>
            <a:chExt cx="8798314" cy="5304050"/>
          </a:xfrm>
        </p:grpSpPr>
        <p:sp>
          <p:nvSpPr>
            <p:cNvPr id="4" name="Rectangle 3"/>
            <p:cNvSpPr/>
            <p:nvPr/>
          </p:nvSpPr>
          <p:spPr>
            <a:xfrm>
              <a:off x="1115616" y="2996952"/>
              <a:ext cx="2520280" cy="2736304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000" dirty="0" smtClean="0"/>
                <a:t>Relationship </a:t>
              </a:r>
              <a:br>
                <a:rPr lang="en-GB" sz="1000" dirty="0" smtClean="0"/>
              </a:br>
              <a:r>
                <a:rPr lang="en-GB" sz="1000" dirty="0" smtClean="0"/>
                <a:t>Management </a:t>
              </a:r>
              <a:endParaRPr lang="en-GB" sz="10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635896" y="2996952"/>
              <a:ext cx="2520280" cy="2736304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000" dirty="0" smtClean="0"/>
                <a:t>Innovation</a:t>
              </a:r>
              <a:endParaRPr lang="en-GB" sz="10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156176" y="2996952"/>
              <a:ext cx="2520280" cy="2736304"/>
            </a:xfrm>
            <a:prstGeom prst="rect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000" dirty="0" smtClean="0"/>
                <a:t>Operational </a:t>
              </a:r>
              <a:br>
                <a:rPr lang="en-GB" sz="1000" dirty="0" smtClean="0"/>
              </a:br>
              <a:r>
                <a:rPr lang="en-GB" sz="1000" dirty="0" smtClean="0"/>
                <a:t>Excellence</a:t>
              </a:r>
              <a:endParaRPr lang="en-GB" sz="10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466467" y="1005270"/>
              <a:ext cx="2592288" cy="28803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 smtClean="0">
                  <a:solidFill>
                    <a:schemeClr val="tx1"/>
                  </a:solidFill>
                </a:rPr>
                <a:t>Value to Taxpayer</a:t>
              </a:r>
              <a:endParaRPr lang="en-GB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252733" y="1412934"/>
              <a:ext cx="1549189" cy="352096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Safe and Convenient Bus Services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826754" y="2285792"/>
              <a:ext cx="1350152" cy="381391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Support Business and Commerce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291250" y="1411018"/>
              <a:ext cx="864096" cy="360040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On Time as Promised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788120" y="2285781"/>
              <a:ext cx="1368152" cy="381392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Create Business Cases and Secure Funding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364088" y="2047421"/>
              <a:ext cx="936104" cy="288032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Balance Budget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6408204" y="2288219"/>
              <a:ext cx="1440160" cy="363647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Lower Cost of Bus Transportation Services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619672" y="5949280"/>
              <a:ext cx="1512168" cy="360040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Highly Skilled Bus Drivers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923928" y="5949280"/>
              <a:ext cx="1944216" cy="360040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Empowered Customer Service Agents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732240" y="5949280"/>
              <a:ext cx="1512168" cy="360040"/>
            </a:xfrm>
            <a:prstGeom prst="round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Integrated Knowledge Management Systems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2339752" y="3068960"/>
              <a:ext cx="864096" cy="4320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Easy to do Business With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331640" y="3573016"/>
              <a:ext cx="936104" cy="64807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Streamline Regulatory Approval Processes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555776" y="3573016"/>
              <a:ext cx="936104" cy="64807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Improve Sustainability of Communities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475656" y="4437112"/>
              <a:ext cx="1656184" cy="50405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Open and Frequent Communication to Impacted Customers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475656" y="5085184"/>
              <a:ext cx="1656184" cy="50405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Optimise Planning of Bus Stop Position and Construction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427984" y="3140968"/>
              <a:ext cx="1512168" cy="50405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Drive Innovation in New Transport Systems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851920" y="3789040"/>
              <a:ext cx="936104" cy="93610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Accelerate Economic Development through Route Investment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076056" y="3789040"/>
              <a:ext cx="936104" cy="93610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Develop and Introduce New Transport Technology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283968" y="5085184"/>
              <a:ext cx="1368152" cy="4320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Understand New Route Needs (and Old)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660232" y="3356992"/>
              <a:ext cx="1800200" cy="50405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Deliver World Class Bus Services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444208" y="4077072"/>
              <a:ext cx="936104" cy="64807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Provide Cost Effective Solutions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7740352" y="4077072"/>
              <a:ext cx="792088" cy="64807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Optimise Availability of Busses 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092280" y="4941168"/>
              <a:ext cx="936104" cy="50405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Improve All Aspects of Bus Safety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-40025" y="2852936"/>
              <a:ext cx="8716481" cy="14955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-74274" y="1964183"/>
              <a:ext cx="8716481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-40025" y="5805264"/>
              <a:ext cx="8716481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-108520" y="1123266"/>
              <a:ext cx="99257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dirty="0" smtClean="0"/>
                <a:t>Customer &amp;</a:t>
              </a:r>
              <a:br>
                <a:rPr lang="en-GB" sz="1100" b="1" dirty="0" smtClean="0"/>
              </a:br>
              <a:r>
                <a:rPr lang="en-GB" sz="1100" b="1" dirty="0" smtClean="0"/>
                <a:t>Stakeholder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-108520" y="1988101"/>
              <a:ext cx="79541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smtClean="0"/>
                <a:t>Financial</a:t>
              </a:r>
              <a:endParaRPr lang="en-GB" sz="1100" b="1" dirty="0" smtClean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-121858" y="2963902"/>
              <a:ext cx="11017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b="1" dirty="0" smtClean="0"/>
                <a:t>Internal </a:t>
              </a:r>
              <a:br>
                <a:rPr lang="en-GB" sz="1100" b="1" dirty="0" smtClean="0"/>
              </a:br>
              <a:r>
                <a:rPr lang="en-GB" sz="1100" b="1" dirty="0" smtClean="0"/>
                <a:t>Processes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-108520" y="5829218"/>
              <a:ext cx="12089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dirty="0" smtClean="0"/>
                <a:t>Organisational </a:t>
              </a:r>
              <a:br>
                <a:rPr lang="en-GB" sz="1100" b="1" dirty="0" smtClean="0"/>
              </a:br>
              <a:r>
                <a:rPr lang="en-GB" sz="1100" b="1" dirty="0" smtClean="0"/>
                <a:t>Capacity</a:t>
              </a:r>
            </a:p>
          </p:txBody>
        </p:sp>
        <p:sp>
          <p:nvSpPr>
            <p:cNvPr id="38" name="Right Arrow 37"/>
            <p:cNvSpPr/>
            <p:nvPr/>
          </p:nvSpPr>
          <p:spPr>
            <a:xfrm rot="16200000">
              <a:off x="7344308" y="5625245"/>
              <a:ext cx="360040" cy="288032"/>
            </a:xfrm>
            <a:prstGeom prst="rightArrow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ight Arrow 38"/>
            <p:cNvSpPr/>
            <p:nvPr/>
          </p:nvSpPr>
          <p:spPr>
            <a:xfrm rot="16200000">
              <a:off x="4752020" y="5625244"/>
              <a:ext cx="360040" cy="288032"/>
            </a:xfrm>
            <a:prstGeom prst="rightArrow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ight Arrow 39"/>
            <p:cNvSpPr/>
            <p:nvPr/>
          </p:nvSpPr>
          <p:spPr>
            <a:xfrm rot="16200000">
              <a:off x="2159732" y="5625244"/>
              <a:ext cx="360040" cy="288032"/>
            </a:xfrm>
            <a:prstGeom prst="rightArrow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ight Arrow 40"/>
            <p:cNvSpPr/>
            <p:nvPr/>
          </p:nvSpPr>
          <p:spPr>
            <a:xfrm rot="16200000">
              <a:off x="7236296" y="2780928"/>
              <a:ext cx="288032" cy="288032"/>
            </a:xfrm>
            <a:prstGeom prst="rightArrow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ight Arrow 41"/>
            <p:cNvSpPr/>
            <p:nvPr/>
          </p:nvSpPr>
          <p:spPr>
            <a:xfrm rot="16200000">
              <a:off x="4788024" y="2780928"/>
              <a:ext cx="288032" cy="288032"/>
            </a:xfrm>
            <a:prstGeom prst="rightArrow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ight Arrow 42"/>
            <p:cNvSpPr/>
            <p:nvPr/>
          </p:nvSpPr>
          <p:spPr>
            <a:xfrm rot="16200000">
              <a:off x="2195736" y="2780928"/>
              <a:ext cx="288032" cy="288032"/>
            </a:xfrm>
            <a:prstGeom prst="rightArrow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Curved Connector 43"/>
            <p:cNvCxnSpPr>
              <a:stCxn id="21" idx="0"/>
            </p:cNvCxnSpPr>
            <p:nvPr/>
          </p:nvCxnSpPr>
          <p:spPr>
            <a:xfrm rot="5400000" flipH="1" flipV="1">
              <a:off x="1925706" y="3879050"/>
              <a:ext cx="936104" cy="180020"/>
            </a:xfrm>
            <a:prstGeom prst="curvedConnector3">
              <a:avLst>
                <a:gd name="adj1" fmla="val 5000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urved Connector 44"/>
            <p:cNvCxnSpPr>
              <a:stCxn id="22" idx="1"/>
              <a:endCxn id="21" idx="1"/>
            </p:cNvCxnSpPr>
            <p:nvPr/>
          </p:nvCxnSpPr>
          <p:spPr>
            <a:xfrm rot="10800000">
              <a:off x="1475656" y="4689140"/>
              <a:ext cx="12700" cy="648072"/>
            </a:xfrm>
            <a:prstGeom prst="curvedConnector3">
              <a:avLst>
                <a:gd name="adj1" fmla="val 180000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urved Connector 45"/>
            <p:cNvCxnSpPr>
              <a:stCxn id="19" idx="0"/>
              <a:endCxn id="18" idx="1"/>
            </p:cNvCxnSpPr>
            <p:nvPr/>
          </p:nvCxnSpPr>
          <p:spPr>
            <a:xfrm rot="5400000" flipH="1" flipV="1">
              <a:off x="1925706" y="3158970"/>
              <a:ext cx="288032" cy="540060"/>
            </a:xfrm>
            <a:prstGeom prst="curvedConnector2">
              <a:avLst/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urved Connector 46"/>
            <p:cNvCxnSpPr>
              <a:stCxn id="22" idx="3"/>
              <a:endCxn id="20" idx="2"/>
            </p:cNvCxnSpPr>
            <p:nvPr/>
          </p:nvCxnSpPr>
          <p:spPr>
            <a:xfrm flipH="1" flipV="1">
              <a:off x="3023828" y="4221088"/>
              <a:ext cx="108012" cy="1116124"/>
            </a:xfrm>
            <a:prstGeom prst="curvedConnector4">
              <a:avLst>
                <a:gd name="adj1" fmla="val -211643"/>
                <a:gd name="adj2" fmla="val 83289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urved Connector 47"/>
            <p:cNvCxnSpPr>
              <a:stCxn id="20" idx="3"/>
              <a:endCxn id="18" idx="3"/>
            </p:cNvCxnSpPr>
            <p:nvPr/>
          </p:nvCxnSpPr>
          <p:spPr>
            <a:xfrm flipH="1" flipV="1">
              <a:off x="3203848" y="3284984"/>
              <a:ext cx="288032" cy="612068"/>
            </a:xfrm>
            <a:prstGeom prst="curvedConnector3">
              <a:avLst>
                <a:gd name="adj1" fmla="val -3848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urved Connector 48"/>
            <p:cNvCxnSpPr>
              <a:stCxn id="26" idx="1"/>
              <a:endCxn id="24" idx="2"/>
            </p:cNvCxnSpPr>
            <p:nvPr/>
          </p:nvCxnSpPr>
          <p:spPr>
            <a:xfrm rot="10800000" flipH="1">
              <a:off x="4283968" y="4725144"/>
              <a:ext cx="36004" cy="576064"/>
            </a:xfrm>
            <a:prstGeom prst="curvedConnector4">
              <a:avLst>
                <a:gd name="adj1" fmla="val -634929"/>
                <a:gd name="adj2" fmla="val 6875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urved Connector 49"/>
            <p:cNvCxnSpPr>
              <a:stCxn id="24" idx="0"/>
              <a:endCxn id="23" idx="1"/>
            </p:cNvCxnSpPr>
            <p:nvPr/>
          </p:nvCxnSpPr>
          <p:spPr>
            <a:xfrm rot="5400000" flipH="1" flipV="1">
              <a:off x="4175956" y="3537012"/>
              <a:ext cx="396044" cy="108012"/>
            </a:xfrm>
            <a:prstGeom prst="curvedConnector2">
              <a:avLst/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urved Connector 50"/>
            <p:cNvCxnSpPr>
              <a:stCxn id="26" idx="3"/>
              <a:endCxn id="25" idx="2"/>
            </p:cNvCxnSpPr>
            <p:nvPr/>
          </p:nvCxnSpPr>
          <p:spPr>
            <a:xfrm flipH="1" flipV="1">
              <a:off x="5544108" y="4725144"/>
              <a:ext cx="108012" cy="576064"/>
            </a:xfrm>
            <a:prstGeom prst="curvedConnector4">
              <a:avLst>
                <a:gd name="adj1" fmla="val -211643"/>
                <a:gd name="adj2" fmla="val 6875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urved Connector 51"/>
            <p:cNvCxnSpPr>
              <a:stCxn id="25" idx="0"/>
              <a:endCxn id="23" idx="3"/>
            </p:cNvCxnSpPr>
            <p:nvPr/>
          </p:nvCxnSpPr>
          <p:spPr>
            <a:xfrm rot="5400000" flipH="1" flipV="1">
              <a:off x="5544108" y="3392996"/>
              <a:ext cx="396044" cy="396044"/>
            </a:xfrm>
            <a:prstGeom prst="curvedConnector4">
              <a:avLst>
                <a:gd name="adj1" fmla="val 18182"/>
                <a:gd name="adj2" fmla="val 157721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urved Connector 52"/>
            <p:cNvCxnSpPr>
              <a:stCxn id="28" idx="1"/>
              <a:endCxn id="27" idx="1"/>
            </p:cNvCxnSpPr>
            <p:nvPr/>
          </p:nvCxnSpPr>
          <p:spPr>
            <a:xfrm rot="10800000" flipH="1">
              <a:off x="6444208" y="3609020"/>
              <a:ext cx="216024" cy="792088"/>
            </a:xfrm>
            <a:prstGeom prst="curvedConnector3">
              <a:avLst>
                <a:gd name="adj1" fmla="val -105822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urved Connector 53"/>
            <p:cNvCxnSpPr>
              <a:stCxn id="30" idx="0"/>
              <a:endCxn id="27" idx="2"/>
            </p:cNvCxnSpPr>
            <p:nvPr/>
          </p:nvCxnSpPr>
          <p:spPr>
            <a:xfrm rot="5400000" flipH="1" flipV="1">
              <a:off x="7020272" y="4401108"/>
              <a:ext cx="1080120" cy="12700"/>
            </a:xfrm>
            <a:prstGeom prst="curvedConnector3">
              <a:avLst>
                <a:gd name="adj1" fmla="val 5000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urved Connector 54"/>
            <p:cNvCxnSpPr>
              <a:stCxn id="29" idx="0"/>
              <a:endCxn id="27" idx="2"/>
            </p:cNvCxnSpPr>
            <p:nvPr/>
          </p:nvCxnSpPr>
          <p:spPr>
            <a:xfrm rot="16200000" flipV="1">
              <a:off x="7740352" y="3681028"/>
              <a:ext cx="216024" cy="576064"/>
            </a:xfrm>
            <a:prstGeom prst="curvedConnector3">
              <a:avLst>
                <a:gd name="adj1" fmla="val 50000"/>
              </a:avLst>
            </a:prstGeom>
            <a:ln w="15875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urved Connector 55"/>
            <p:cNvCxnSpPr>
              <a:stCxn id="8" idx="0"/>
              <a:endCxn id="7" idx="1"/>
            </p:cNvCxnSpPr>
            <p:nvPr/>
          </p:nvCxnSpPr>
          <p:spPr>
            <a:xfrm rot="5400000" flipH="1" flipV="1">
              <a:off x="2615073" y="561541"/>
              <a:ext cx="263648" cy="1439139"/>
            </a:xfrm>
            <a:prstGeom prst="curvedConnector2">
              <a:avLst/>
            </a:prstGeom>
            <a:ln w="158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urved Connector 56"/>
            <p:cNvCxnSpPr>
              <a:endCxn id="7" idx="1"/>
            </p:cNvCxnSpPr>
            <p:nvPr/>
          </p:nvCxnSpPr>
          <p:spPr>
            <a:xfrm rot="5400000" flipH="1" flipV="1">
              <a:off x="3066503" y="811900"/>
              <a:ext cx="62577" cy="737351"/>
            </a:xfrm>
            <a:prstGeom prst="curvedConnector2">
              <a:avLst/>
            </a:prstGeom>
            <a:ln w="158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urved Connector 58"/>
            <p:cNvCxnSpPr>
              <a:stCxn id="10" idx="0"/>
              <a:endCxn id="7" idx="2"/>
            </p:cNvCxnSpPr>
            <p:nvPr/>
          </p:nvCxnSpPr>
          <p:spPr>
            <a:xfrm rot="5400000" flipH="1" flipV="1">
              <a:off x="3135975" y="659157"/>
              <a:ext cx="992490" cy="2260781"/>
            </a:xfrm>
            <a:prstGeom prst="curvedConnector3">
              <a:avLst>
                <a:gd name="adj1" fmla="val 50000"/>
              </a:avLst>
            </a:prstGeom>
            <a:ln w="158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urved Connector 59"/>
            <p:cNvCxnSpPr>
              <a:stCxn id="13" idx="0"/>
              <a:endCxn id="7" idx="2"/>
            </p:cNvCxnSpPr>
            <p:nvPr/>
          </p:nvCxnSpPr>
          <p:spPr>
            <a:xfrm rot="16200000" flipV="1">
              <a:off x="4920317" y="1135597"/>
              <a:ext cx="754119" cy="1069529"/>
            </a:xfrm>
            <a:prstGeom prst="curvedConnector3">
              <a:avLst>
                <a:gd name="adj1" fmla="val 50000"/>
              </a:avLst>
            </a:prstGeom>
            <a:ln w="158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urved Connector 60"/>
            <p:cNvCxnSpPr>
              <a:stCxn id="12" idx="3"/>
              <a:endCxn id="13" idx="2"/>
            </p:cNvCxnSpPr>
            <p:nvPr/>
          </p:nvCxnSpPr>
          <p:spPr>
            <a:xfrm flipV="1">
              <a:off x="5156272" y="2335453"/>
              <a:ext cx="675868" cy="141024"/>
            </a:xfrm>
            <a:prstGeom prst="curvedConnector2">
              <a:avLst/>
            </a:prstGeom>
            <a:ln w="158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urved Connector 61"/>
            <p:cNvCxnSpPr>
              <a:stCxn id="14" idx="0"/>
              <a:endCxn id="13" idx="3"/>
            </p:cNvCxnSpPr>
            <p:nvPr/>
          </p:nvCxnSpPr>
          <p:spPr>
            <a:xfrm rot="16200000" flipV="1">
              <a:off x="6665847" y="1825782"/>
              <a:ext cx="96782" cy="828092"/>
            </a:xfrm>
            <a:prstGeom prst="curvedConnector2">
              <a:avLst/>
            </a:prstGeom>
            <a:ln w="158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1" name="Curved Connector 110"/>
          <p:cNvCxnSpPr>
            <a:stCxn id="11" idx="0"/>
            <a:endCxn id="7" idx="3"/>
          </p:cNvCxnSpPr>
          <p:nvPr/>
        </p:nvCxnSpPr>
        <p:spPr>
          <a:xfrm rot="16200000" flipV="1">
            <a:off x="7935986" y="1271922"/>
            <a:ext cx="261732" cy="664543"/>
          </a:xfrm>
          <a:prstGeom prst="curvedConnector2">
            <a:avLst/>
          </a:prstGeom>
          <a:ln w="158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91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Strategy Map Background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2005612" y="1447799"/>
            <a:ext cx="8443793" cy="1016669"/>
          </a:xfrm>
          <a:prstGeom prst="roundRect">
            <a:avLst>
              <a:gd name="adj" fmla="val 814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2488682" y="1447798"/>
            <a:ext cx="0" cy="1016671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6200000">
            <a:off x="1763493" y="1796253"/>
            <a:ext cx="1016670" cy="319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Financial</a:t>
            </a:r>
            <a:endParaRPr lang="en-GB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005612" y="2592805"/>
            <a:ext cx="8443793" cy="1227222"/>
          </a:xfrm>
          <a:prstGeom prst="roundRect">
            <a:avLst>
              <a:gd name="adj" fmla="val 814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88682" y="2592805"/>
            <a:ext cx="0" cy="1227222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6200000">
            <a:off x="1658216" y="3046535"/>
            <a:ext cx="1227222" cy="319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Customer</a:t>
            </a:r>
            <a:endParaRPr lang="en-GB" sz="1400" dirty="0"/>
          </a:p>
        </p:txBody>
      </p:sp>
      <p:sp>
        <p:nvSpPr>
          <p:cNvPr id="11" name="Rounded Rectangle 10"/>
          <p:cNvSpPr/>
          <p:nvPr/>
        </p:nvSpPr>
        <p:spPr>
          <a:xfrm>
            <a:off x="2005612" y="3958389"/>
            <a:ext cx="8443793" cy="1227222"/>
          </a:xfrm>
          <a:prstGeom prst="roundRect">
            <a:avLst>
              <a:gd name="adj" fmla="val 814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2488682" y="3958389"/>
            <a:ext cx="0" cy="1227222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1658216" y="4412119"/>
            <a:ext cx="1227222" cy="319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Processes</a:t>
            </a:r>
            <a:endParaRPr lang="en-GB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2005612" y="5323972"/>
            <a:ext cx="8443793" cy="1227222"/>
          </a:xfrm>
          <a:prstGeom prst="roundRect">
            <a:avLst>
              <a:gd name="adj" fmla="val 814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2488682" y="5323972"/>
            <a:ext cx="0" cy="1227222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1658216" y="5777702"/>
            <a:ext cx="1227222" cy="319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Capacity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21726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anor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974</Words>
  <Application>Microsoft Macintosh PowerPoint</Application>
  <PresentationFormat>Widescreen</PresentationFormat>
  <Paragraphs>235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 Narrow</vt:lpstr>
      <vt:lpstr>Courier New</vt:lpstr>
      <vt:lpstr>Myriad Pro</vt:lpstr>
      <vt:lpstr>Quicksand</vt:lpstr>
      <vt:lpstr>Arial</vt:lpstr>
      <vt:lpstr>Eleanor template</vt:lpstr>
      <vt:lpstr>Strategy Map Templates</vt:lpstr>
      <vt:lpstr>PowerPoint Presentation</vt:lpstr>
      <vt:lpstr>The Strategy Map</vt:lpstr>
      <vt:lpstr>The Balanced Scorecard</vt:lpstr>
      <vt:lpstr>Templates</vt:lpstr>
      <vt:lpstr>A Classic Generic Kaplan and Norton Styled Balanced Scorecard</vt:lpstr>
      <vt:lpstr>Private Sector Example with ‘Strategic Themes’</vt:lpstr>
      <vt:lpstr>Public Sector Example with Content and Strategic Themes</vt:lpstr>
      <vt:lpstr>Basic Strategy Map Background</vt:lpstr>
      <vt:lpstr>Basic Empty Template with Oval Objectives</vt:lpstr>
      <vt:lpstr>Empty Frame with Vision, Mission and Core Values</vt:lpstr>
      <vt:lpstr>Empty Frame with Strong Colours</vt:lpstr>
      <vt:lpstr>Multi Coloured with Branding</vt:lpstr>
      <vt:lpstr>An Integrated Strategy Map</vt:lpstr>
      <vt:lpstr>The Strategy Map Element of the Integrated Strategy Map</vt:lpstr>
      <vt:lpstr>Rectangular Objectives Rather Than Ovals</vt:lpstr>
      <vt:lpstr>A Different Approach (does not lend itself to causal relationships)</vt:lpstr>
      <vt:lpstr>A Radical Approach</vt:lpstr>
      <vt:lpstr>Using QuickScore to Manage Your Balanced Scorecard and Strategy Maps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Clive Keyte</cp:lastModifiedBy>
  <cp:revision>48</cp:revision>
  <dcterms:modified xsi:type="dcterms:W3CDTF">2017-11-20T15:42:54Z</dcterms:modified>
</cp:coreProperties>
</file>