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5"/>
  </p:notesMasterIdLst>
  <p:sldIdLst>
    <p:sldId id="306" r:id="rId2"/>
    <p:sldId id="304" r:id="rId3"/>
    <p:sldId id="305" r:id="rId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76BD"/>
    <a:srgbClr val="00C900"/>
    <a:srgbClr val="EE1C25"/>
    <a:srgbClr val="77933C"/>
    <a:srgbClr val="B7D967"/>
    <a:srgbClr val="D5FC79"/>
    <a:srgbClr val="E3EDDC"/>
    <a:srgbClr val="1A482D"/>
    <a:srgbClr val="1B2470"/>
    <a:srgbClr val="009F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122" autoAdjust="0"/>
    <p:restoredTop sz="94582" autoAdjust="0"/>
  </p:normalViewPr>
  <p:slideViewPr>
    <p:cSldViewPr snapToGrid="0">
      <p:cViewPr varScale="1">
        <p:scale>
          <a:sx n="141" d="100"/>
          <a:sy n="141" d="100"/>
        </p:scale>
        <p:origin x="840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41" d="100"/>
          <a:sy n="141" d="100"/>
        </p:scale>
        <p:origin x="354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BD3C1-634F-4D26-944E-4B1D1C3D9ACD}" type="datetimeFigureOut">
              <a:rPr lang="en-GB" smtClean="0"/>
              <a:t>14/03/2019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CF813-C5E4-4C53-9FEC-70F56F575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005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252E-1AB8-48D7-BE99-2406D84F043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247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4252E-1AB8-48D7-BE99-2406D84F04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729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81128"/>
            <a:ext cx="6096000" cy="533400"/>
          </a:xfrm>
        </p:spPr>
        <p:txBody>
          <a:bodyPr/>
          <a:lstStyle>
            <a:lvl1pPr marL="0" indent="0" algn="l">
              <a:buNone/>
              <a:defRPr>
                <a:solidFill>
                  <a:srgbClr val="80808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Thursday, March 14,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12192000" cy="11936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38B53C0-E86F-654F-8D76-951BBC670C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791" y="3852229"/>
            <a:ext cx="2480733" cy="3535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Thursday, March 14,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93601"/>
            <a:ext cx="5384800" cy="519805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93601"/>
            <a:ext cx="5384800" cy="519805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Thursday, March 14,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041402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AD122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799220"/>
            <a:ext cx="5242560" cy="45904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041402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AD122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1799220"/>
            <a:ext cx="5242560" cy="45904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Thursday, March 14,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9235"/>
            <a:ext cx="8887839" cy="580335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Thursday, March 14,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Thursday, March 14,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068884"/>
            <a:ext cx="2852928" cy="659062"/>
          </a:xfrm>
        </p:spPr>
        <p:txBody>
          <a:bodyPr anchor="b">
            <a:noAutofit/>
          </a:bodyPr>
          <a:lstStyle>
            <a:lvl1pPr algn="l">
              <a:defRPr sz="2000" b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1068883"/>
            <a:ext cx="7620000" cy="530103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852857"/>
            <a:ext cx="2852928" cy="45213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Thursday, March 14,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621" y="1115354"/>
            <a:ext cx="2856907" cy="550137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1115354"/>
            <a:ext cx="7872520" cy="5223303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790402"/>
            <a:ext cx="2852928" cy="458601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Thursday, March 14,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517737" y="1115355"/>
            <a:ext cx="1064663" cy="5145281"/>
          </a:xfrm>
        </p:spPr>
        <p:txBody>
          <a:bodyPr vert="eaVert" anchor="b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1115355"/>
            <a:ext cx="9647636" cy="514528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Thursday, March 14,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1190" y="67156"/>
            <a:ext cx="8887839" cy="580335"/>
          </a:xfrm>
          <a:prstGeom prst="rect">
            <a:avLst/>
          </a:prstGeom>
        </p:spPr>
        <p:txBody>
          <a:bodyPr vert="horz" lIns="91440" tIns="0" rIns="91440" bIns="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72782"/>
            <a:ext cx="10972800" cy="5304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49527"/>
            <a:ext cx="12192000" cy="216000"/>
          </a:xfrm>
          <a:prstGeom prst="rect">
            <a:avLst/>
          </a:prstGeom>
          <a:solidFill>
            <a:schemeClr val="tx1"/>
          </a:solidFill>
          <a:ln w="26424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649527"/>
            <a:ext cx="38608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pPr/>
              <a:t>Thursday, March 14,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649527"/>
            <a:ext cx="54864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6649527"/>
            <a:ext cx="1422400" cy="2004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0" y="659785"/>
            <a:ext cx="12192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65C92C84-1770-BC4B-BCAB-9DEE70E31916}"/>
              </a:ext>
            </a:extLst>
          </p:cNvPr>
          <p:cNvSpPr/>
          <p:nvPr userDrawn="1"/>
        </p:nvSpPr>
        <p:spPr>
          <a:xfrm>
            <a:off x="10233029" y="6649527"/>
            <a:ext cx="1958974" cy="216001"/>
          </a:xfrm>
          <a:prstGeom prst="rect">
            <a:avLst/>
          </a:prstGeom>
          <a:solidFill>
            <a:srgbClr val="EE1C25"/>
          </a:solidFill>
          <a:ln>
            <a:solidFill>
              <a:srgbClr val="EE1C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F412632-2B10-524A-9514-EF89CEECF3BB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4172" y="151079"/>
            <a:ext cx="1507658" cy="288465"/>
          </a:xfrm>
          <a:prstGeom prst="rect">
            <a:avLst/>
          </a:prstGeom>
        </p:spPr>
      </p:pic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628AA135-14FA-364F-A117-358108611985}"/>
              </a:ext>
            </a:extLst>
          </p:cNvPr>
          <p:cNvSpPr/>
          <p:nvPr userDrawn="1"/>
        </p:nvSpPr>
        <p:spPr>
          <a:xfrm flipH="1" flipV="1">
            <a:off x="10004172" y="6649521"/>
            <a:ext cx="204308" cy="216003"/>
          </a:xfrm>
          <a:prstGeom prst="rtTriangle">
            <a:avLst/>
          </a:prstGeom>
          <a:solidFill>
            <a:srgbClr val="EE1C25"/>
          </a:solidFill>
          <a:ln>
            <a:solidFill>
              <a:srgbClr val="EE1C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1" r:id="rId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b="0" i="0" kern="1200" spc="-100" baseline="0">
          <a:solidFill>
            <a:schemeClr val="tx1"/>
          </a:solidFill>
          <a:latin typeface="Myriad Pro Light" panose="020B040303040302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rgbClr val="EE1C25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rgbClr val="EE1C25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rgbClr val="EE1C25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rgbClr val="EE1C2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37310" indent="-285750" algn="l" defTabSz="914400" rtl="0" eaLnBrk="1" latinLnBrk="0" hangingPunct="1">
        <a:spcBef>
          <a:spcPct val="20000"/>
        </a:spcBef>
        <a:buClr>
          <a:srgbClr val="EE1C25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Empty Strategic Plan Summary</a:t>
            </a:r>
            <a:endParaRPr lang="en-US" sz="28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AD37E-F140-4E5A-ABFB-69203F2D66C6}" type="slidenum">
              <a:rPr lang="en-US" smtClean="0"/>
              <a:pPr/>
              <a:t>1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46EC06E-F53B-D546-B942-3116E2EF2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483271"/>
              </p:ext>
            </p:extLst>
          </p:nvPr>
        </p:nvGraphicFramePr>
        <p:xfrm>
          <a:off x="1574464" y="2338251"/>
          <a:ext cx="8661996" cy="4124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2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4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6379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Strategic Objectives</a:t>
                      </a:r>
                    </a:p>
                  </a:txBody>
                  <a:tcPr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KPIs</a:t>
                      </a:r>
                    </a:p>
                  </a:txBody>
                  <a:tcPr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GB" sz="1000" b="0" i="0" kern="120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Targets</a:t>
                      </a:r>
                    </a:p>
                  </a:txBody>
                  <a:tcPr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i="0" kern="120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Projects</a:t>
                      </a:r>
                    </a:p>
                  </a:txBody>
                  <a:tcPr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2543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sz="1000" b="0" i="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Financial</a:t>
                      </a: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</a:rPr>
                        <a:t> KPI</a:t>
                      </a: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↑  Target</a:t>
                      </a: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Project</a:t>
                      </a: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Customer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KPI</a:t>
                      </a:r>
                      <a:endParaRPr lang="en-GB" sz="800" b="0" i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↑ Target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Project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Internal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</a:b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Processes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GB" sz="800" b="0" i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 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GB" sz="800" b="0" i="0" kern="1200" baseline="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Organisational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</a:b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Capacity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738">
                <a:tc gridSpan="4">
                  <a:txBody>
                    <a:bodyPr/>
                    <a:lstStyle/>
                    <a:p>
                      <a:pPr algn="ctr"/>
                      <a:r>
                        <a:rPr lang="en-GB" sz="9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yriad Pro" panose="020B0503030403020204" pitchFamily="34" charset="0"/>
                        </a:rPr>
                        <a:t>Core Value     -    Core Value  </a:t>
                      </a:r>
                      <a:r>
                        <a:rPr lang="en-GB" sz="9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yriad Pro" panose="020B0503030403020204" pitchFamily="34" charset="0"/>
                        </a:rPr>
                        <a:t>  -    Core Value    -    Core Value    -    Core Value</a:t>
                      </a:r>
                      <a:endParaRPr lang="en-GB" sz="900" b="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9CC67A0-CB38-FE45-9D67-75DEBF778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37008"/>
              </p:ext>
            </p:extLst>
          </p:nvPr>
        </p:nvGraphicFramePr>
        <p:xfrm>
          <a:off x="1574464" y="917527"/>
          <a:ext cx="8661994" cy="133599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25952">
                  <a:extLst>
                    <a:ext uri="{9D8B030D-6E8A-4147-A177-3AD203B41FA5}">
                      <a16:colId xmlns:a16="http://schemas.microsoft.com/office/drawing/2014/main" val="1176598596"/>
                    </a:ext>
                  </a:extLst>
                </a:gridCol>
                <a:gridCol w="2512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20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2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8123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Vision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b="0" i="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123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Purpose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b="0" i="0" dirty="0">
                        <a:latin typeface="Myriad Pro" panose="020B0503030403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590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Strategic</a:t>
                      </a:r>
                    </a:p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Priorities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i="0" dirty="0">
                        <a:solidFill>
                          <a:schemeClr val="tx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3507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Strategic</a:t>
                      </a:r>
                    </a:p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Results</a:t>
                      </a:r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>
                          <a:latin typeface="Myriad Pro" panose="020B0503030403020204" pitchFamily="34" charset="0"/>
                        </a:rPr>
                        <a:t> </a:t>
                      </a:r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>
                          <a:latin typeface="Myriad Pro" panose="020B0503030403020204" pitchFamily="34" charset="0"/>
                        </a:rPr>
                        <a:t> </a:t>
                      </a:r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dirty="0">
                          <a:latin typeface="Myriad Pro" panose="020B0503030403020204" pitchFamily="34" charset="0"/>
                        </a:rPr>
                        <a:t> </a:t>
                      </a:r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D109354B-FD0C-3D48-8ABD-4A58F51256CE}"/>
              </a:ext>
            </a:extLst>
          </p:cNvPr>
          <p:cNvSpPr/>
          <p:nvPr/>
        </p:nvSpPr>
        <p:spPr>
          <a:xfrm>
            <a:off x="2741608" y="2817245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F520D01-93B6-7A44-9A0F-8B3BCE06802D}"/>
              </a:ext>
            </a:extLst>
          </p:cNvPr>
          <p:cNvSpPr/>
          <p:nvPr/>
        </p:nvSpPr>
        <p:spPr>
          <a:xfrm>
            <a:off x="2896730" y="365138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C9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DA09B89-08D8-EA47-843F-9F6F8C5C86EF}"/>
              </a:ext>
            </a:extLst>
          </p:cNvPr>
          <p:cNvSpPr/>
          <p:nvPr/>
        </p:nvSpPr>
        <p:spPr>
          <a:xfrm>
            <a:off x="3874982" y="5460797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46C7D59-4483-9D45-893D-F4CF91E26401}"/>
              </a:ext>
            </a:extLst>
          </p:cNvPr>
          <p:cNvSpPr/>
          <p:nvPr/>
        </p:nvSpPr>
        <p:spPr>
          <a:xfrm>
            <a:off x="3920963" y="270528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Strategic Objective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3373A49-1DB5-4949-8656-23DAA7596C02}"/>
              </a:ext>
            </a:extLst>
          </p:cNvPr>
          <p:cNvSpPr/>
          <p:nvPr/>
        </p:nvSpPr>
        <p:spPr>
          <a:xfrm>
            <a:off x="5094132" y="2817245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E875EE4-9C42-FC4C-B19F-B95D55819A1E}"/>
              </a:ext>
            </a:extLst>
          </p:cNvPr>
          <p:cNvSpPr/>
          <p:nvPr/>
        </p:nvSpPr>
        <p:spPr>
          <a:xfrm>
            <a:off x="4933055" y="3642289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C9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9C6FB5E-0259-B644-BD67-F8D44137C043}"/>
              </a:ext>
            </a:extLst>
          </p:cNvPr>
          <p:cNvSpPr/>
          <p:nvPr/>
        </p:nvSpPr>
        <p:spPr>
          <a:xfrm>
            <a:off x="4353423" y="452774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C6D73DD-556B-4244-AB3D-819F16CCFDC4}"/>
              </a:ext>
            </a:extLst>
          </p:cNvPr>
          <p:cNvSpPr/>
          <p:nvPr/>
        </p:nvSpPr>
        <p:spPr>
          <a:xfrm>
            <a:off x="3405982" y="4527799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37FC304-FCA2-C24F-B67C-5AA9700E21CE}"/>
              </a:ext>
            </a:extLst>
          </p:cNvPr>
          <p:cNvSpPr/>
          <p:nvPr/>
        </p:nvSpPr>
        <p:spPr>
          <a:xfrm>
            <a:off x="4849855" y="5460797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9F5E5D5-E22C-BB4F-857B-77FE5BACBCDF}"/>
              </a:ext>
            </a:extLst>
          </p:cNvPr>
          <p:cNvSpPr/>
          <p:nvPr/>
        </p:nvSpPr>
        <p:spPr>
          <a:xfrm>
            <a:off x="2900109" y="5460798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1F9A425-0F7B-5646-8433-9B137CBCE678}"/>
              </a:ext>
            </a:extLst>
          </p:cNvPr>
          <p:cNvSpPr/>
          <p:nvPr/>
        </p:nvSpPr>
        <p:spPr>
          <a:xfrm>
            <a:off x="2447953" y="4522084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D1CFD3C-E89B-D744-9A40-8D23C0A4C76A}"/>
              </a:ext>
            </a:extLst>
          </p:cNvPr>
          <p:cNvSpPr/>
          <p:nvPr/>
        </p:nvSpPr>
        <p:spPr>
          <a:xfrm>
            <a:off x="3914893" y="3651385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C9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cxnSp>
        <p:nvCxnSpPr>
          <p:cNvPr id="29" name="Curved Connector 28">
            <a:extLst>
              <a:ext uri="{FF2B5EF4-FFF2-40B4-BE49-F238E27FC236}">
                <a16:creationId xmlns:a16="http://schemas.microsoft.com/office/drawing/2014/main" id="{B7839D57-A881-1746-8B9D-229FB64C73BB}"/>
              </a:ext>
            </a:extLst>
          </p:cNvPr>
          <p:cNvCxnSpPr>
            <a:stCxn id="24" idx="0"/>
            <a:endCxn id="28" idx="4"/>
          </p:cNvCxnSpPr>
          <p:nvPr/>
        </p:nvCxnSpPr>
        <p:spPr>
          <a:xfrm rot="5400000" flipH="1" flipV="1">
            <a:off x="3888230" y="4087137"/>
            <a:ext cx="372415" cy="508911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>
            <a:extLst>
              <a:ext uri="{FF2B5EF4-FFF2-40B4-BE49-F238E27FC236}">
                <a16:creationId xmlns:a16="http://schemas.microsoft.com/office/drawing/2014/main" id="{9DD7339E-A179-1948-A618-3D85DF48F492}"/>
              </a:ext>
            </a:extLst>
          </p:cNvPr>
          <p:cNvCxnSpPr>
            <a:stCxn id="28" idx="0"/>
            <a:endCxn id="17" idx="5"/>
          </p:cNvCxnSpPr>
          <p:nvPr/>
        </p:nvCxnSpPr>
        <p:spPr>
          <a:xfrm rot="16200000" flipV="1">
            <a:off x="3686646" y="3009138"/>
            <a:ext cx="403950" cy="880544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>
            <a:extLst>
              <a:ext uri="{FF2B5EF4-FFF2-40B4-BE49-F238E27FC236}">
                <a16:creationId xmlns:a16="http://schemas.microsoft.com/office/drawing/2014/main" id="{E1B85E6A-B3C8-0249-B63F-C6CD91590D05}"/>
              </a:ext>
            </a:extLst>
          </p:cNvPr>
          <p:cNvCxnSpPr>
            <a:stCxn id="22" idx="0"/>
            <a:endCxn id="21" idx="4"/>
          </p:cNvCxnSpPr>
          <p:nvPr/>
        </p:nvCxnSpPr>
        <p:spPr>
          <a:xfrm rot="5400000" flipH="1" flipV="1">
            <a:off x="5267071" y="3401229"/>
            <a:ext cx="321045" cy="161077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>
            <a:extLst>
              <a:ext uri="{FF2B5EF4-FFF2-40B4-BE49-F238E27FC236}">
                <a16:creationId xmlns:a16="http://schemas.microsoft.com/office/drawing/2014/main" id="{378BE89E-EE44-6A4C-B8D2-FE49364FF4C8}"/>
              </a:ext>
            </a:extLst>
          </p:cNvPr>
          <p:cNvCxnSpPr>
            <a:stCxn id="27" idx="0"/>
            <a:endCxn id="18" idx="4"/>
          </p:cNvCxnSpPr>
          <p:nvPr/>
        </p:nvCxnSpPr>
        <p:spPr>
          <a:xfrm rot="5400000" flipH="1" flipV="1">
            <a:off x="2902992" y="4114347"/>
            <a:ext cx="366699" cy="448777"/>
          </a:xfrm>
          <a:prstGeom prst="curvedConnector3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>
            <a:extLst>
              <a:ext uri="{FF2B5EF4-FFF2-40B4-BE49-F238E27FC236}">
                <a16:creationId xmlns:a16="http://schemas.microsoft.com/office/drawing/2014/main" id="{8435AEB3-8D18-1B4A-B284-4D177DAC4AB2}"/>
              </a:ext>
            </a:extLst>
          </p:cNvPr>
          <p:cNvCxnSpPr>
            <a:stCxn id="24" idx="0"/>
            <a:endCxn id="18" idx="4"/>
          </p:cNvCxnSpPr>
          <p:nvPr/>
        </p:nvCxnSpPr>
        <p:spPr>
          <a:xfrm rot="16200000" flipV="1">
            <a:off x="3379149" y="4086966"/>
            <a:ext cx="372414" cy="50925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>
            <a:extLst>
              <a:ext uri="{FF2B5EF4-FFF2-40B4-BE49-F238E27FC236}">
                <a16:creationId xmlns:a16="http://schemas.microsoft.com/office/drawing/2014/main" id="{675109E6-B521-914B-BB8A-D14B3B919455}"/>
              </a:ext>
            </a:extLst>
          </p:cNvPr>
          <p:cNvCxnSpPr>
            <a:stCxn id="23" idx="0"/>
            <a:endCxn id="22" idx="4"/>
          </p:cNvCxnSpPr>
          <p:nvPr/>
        </p:nvCxnSpPr>
        <p:spPr>
          <a:xfrm rot="5400000" flipH="1" flipV="1">
            <a:off x="4866510" y="4047201"/>
            <a:ext cx="381458" cy="57963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>
            <a:extLst>
              <a:ext uri="{FF2B5EF4-FFF2-40B4-BE49-F238E27FC236}">
                <a16:creationId xmlns:a16="http://schemas.microsoft.com/office/drawing/2014/main" id="{572767E3-FEC4-A04D-B938-0CDF736DE387}"/>
              </a:ext>
            </a:extLst>
          </p:cNvPr>
          <p:cNvCxnSpPr>
            <a:stCxn id="18" idx="0"/>
            <a:endCxn id="17" idx="4"/>
          </p:cNvCxnSpPr>
          <p:nvPr/>
        </p:nvCxnSpPr>
        <p:spPr>
          <a:xfrm rot="16200000" flipV="1">
            <a:off x="3068098" y="3408754"/>
            <a:ext cx="330142" cy="15512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>
            <a:extLst>
              <a:ext uri="{FF2B5EF4-FFF2-40B4-BE49-F238E27FC236}">
                <a16:creationId xmlns:a16="http://schemas.microsoft.com/office/drawing/2014/main" id="{43D0C698-C92B-4741-BBFB-B2F69B3FDB73}"/>
              </a:ext>
            </a:extLst>
          </p:cNvPr>
          <p:cNvCxnSpPr>
            <a:stCxn id="17" idx="6"/>
            <a:endCxn id="20" idx="2"/>
          </p:cNvCxnSpPr>
          <p:nvPr/>
        </p:nvCxnSpPr>
        <p:spPr>
          <a:xfrm flipV="1">
            <a:off x="3569607" y="2957286"/>
            <a:ext cx="351356" cy="111959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31A5C58D-2809-9F4E-BB37-77D4029E938D}"/>
              </a:ext>
            </a:extLst>
          </p:cNvPr>
          <p:cNvSpPr/>
          <p:nvPr/>
        </p:nvSpPr>
        <p:spPr>
          <a:xfrm>
            <a:off x="5304691" y="452465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039A4D57-4AD2-2A47-9458-48161D8B53EE}"/>
              </a:ext>
            </a:extLst>
          </p:cNvPr>
          <p:cNvCxnSpPr>
            <a:stCxn id="25" idx="0"/>
            <a:endCxn id="37" idx="4"/>
          </p:cNvCxnSpPr>
          <p:nvPr/>
        </p:nvCxnSpPr>
        <p:spPr>
          <a:xfrm rot="5400000" flipH="1" flipV="1">
            <a:off x="5275202" y="5017308"/>
            <a:ext cx="432142" cy="454836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>
            <a:extLst>
              <a:ext uri="{FF2B5EF4-FFF2-40B4-BE49-F238E27FC236}">
                <a16:creationId xmlns:a16="http://schemas.microsoft.com/office/drawing/2014/main" id="{94926633-BB10-6E4C-8ADD-3608640B48F0}"/>
              </a:ext>
            </a:extLst>
          </p:cNvPr>
          <p:cNvCxnSpPr>
            <a:stCxn id="21" idx="2"/>
            <a:endCxn id="20" idx="6"/>
          </p:cNvCxnSpPr>
          <p:nvPr/>
        </p:nvCxnSpPr>
        <p:spPr>
          <a:xfrm rot="10800000">
            <a:off x="4748962" y="2957287"/>
            <a:ext cx="345170" cy="111959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>
            <a:extLst>
              <a:ext uri="{FF2B5EF4-FFF2-40B4-BE49-F238E27FC236}">
                <a16:creationId xmlns:a16="http://schemas.microsoft.com/office/drawing/2014/main" id="{7B31D30E-FAC8-8946-8E99-9A2241649243}"/>
              </a:ext>
            </a:extLst>
          </p:cNvPr>
          <p:cNvCxnSpPr>
            <a:stCxn id="28" idx="0"/>
            <a:endCxn id="21" idx="3"/>
          </p:cNvCxnSpPr>
          <p:nvPr/>
        </p:nvCxnSpPr>
        <p:spPr>
          <a:xfrm rot="5400000" flipH="1" flipV="1">
            <a:off x="4570166" y="3006162"/>
            <a:ext cx="403950" cy="886497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>
            <a:extLst>
              <a:ext uri="{FF2B5EF4-FFF2-40B4-BE49-F238E27FC236}">
                <a16:creationId xmlns:a16="http://schemas.microsoft.com/office/drawing/2014/main" id="{179D0693-D30B-D14C-8771-BB7A37F7FA53}"/>
              </a:ext>
            </a:extLst>
          </p:cNvPr>
          <p:cNvCxnSpPr>
            <a:stCxn id="25" idx="0"/>
            <a:endCxn id="23" idx="4"/>
          </p:cNvCxnSpPr>
          <p:nvPr/>
        </p:nvCxnSpPr>
        <p:spPr>
          <a:xfrm rot="16200000" flipV="1">
            <a:off x="4801113" y="4998055"/>
            <a:ext cx="429052" cy="49643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9B29A161-53B0-8645-89A3-E46AE4B05AF8}"/>
              </a:ext>
            </a:extLst>
          </p:cNvPr>
          <p:cNvCxnSpPr>
            <a:stCxn id="19" idx="0"/>
            <a:endCxn id="23" idx="4"/>
          </p:cNvCxnSpPr>
          <p:nvPr/>
        </p:nvCxnSpPr>
        <p:spPr>
          <a:xfrm rot="5400000" flipH="1" flipV="1">
            <a:off x="4313676" y="5007051"/>
            <a:ext cx="429052" cy="478441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>
            <a:extLst>
              <a:ext uri="{FF2B5EF4-FFF2-40B4-BE49-F238E27FC236}">
                <a16:creationId xmlns:a16="http://schemas.microsoft.com/office/drawing/2014/main" id="{5F6046A3-C035-7744-8E49-B4CFC6158AB1}"/>
              </a:ext>
            </a:extLst>
          </p:cNvPr>
          <p:cNvCxnSpPr>
            <a:stCxn id="26" idx="0"/>
            <a:endCxn id="24" idx="4"/>
          </p:cNvCxnSpPr>
          <p:nvPr/>
        </p:nvCxnSpPr>
        <p:spPr>
          <a:xfrm rot="5400000" flipH="1" flipV="1">
            <a:off x="3352545" y="4993362"/>
            <a:ext cx="429000" cy="505873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>
            <a:extLst>
              <a:ext uri="{FF2B5EF4-FFF2-40B4-BE49-F238E27FC236}">
                <a16:creationId xmlns:a16="http://schemas.microsoft.com/office/drawing/2014/main" id="{17A3CE7D-61E7-154B-BD99-21AD896B06A7}"/>
              </a:ext>
            </a:extLst>
          </p:cNvPr>
          <p:cNvCxnSpPr>
            <a:stCxn id="19" idx="0"/>
            <a:endCxn id="24" idx="4"/>
          </p:cNvCxnSpPr>
          <p:nvPr/>
        </p:nvCxnSpPr>
        <p:spPr>
          <a:xfrm rot="16200000" flipV="1">
            <a:off x="3839983" y="5011798"/>
            <a:ext cx="428999" cy="469000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>
            <a:extLst>
              <a:ext uri="{FF2B5EF4-FFF2-40B4-BE49-F238E27FC236}">
                <a16:creationId xmlns:a16="http://schemas.microsoft.com/office/drawing/2014/main" id="{3E9D5051-5236-7E43-815D-26D5E864A2B0}"/>
              </a:ext>
            </a:extLst>
          </p:cNvPr>
          <p:cNvCxnSpPr>
            <a:stCxn id="26" idx="0"/>
            <a:endCxn id="27" idx="4"/>
          </p:cNvCxnSpPr>
          <p:nvPr/>
        </p:nvCxnSpPr>
        <p:spPr>
          <a:xfrm rot="16200000" flipV="1">
            <a:off x="2870674" y="5017363"/>
            <a:ext cx="434715" cy="452156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4A25A52-0394-494B-A5FF-4418BAFC9D5E}"/>
              </a:ext>
            </a:extLst>
          </p:cNvPr>
          <p:cNvSpPr/>
          <p:nvPr/>
        </p:nvSpPr>
        <p:spPr>
          <a:xfrm>
            <a:off x="1574464" y="2577939"/>
            <a:ext cx="43200" cy="90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DCDC058-813E-9346-B29E-6F2D60E7DBD9}"/>
              </a:ext>
            </a:extLst>
          </p:cNvPr>
          <p:cNvSpPr/>
          <p:nvPr/>
        </p:nvSpPr>
        <p:spPr>
          <a:xfrm>
            <a:off x="1574464" y="3472761"/>
            <a:ext cx="43200" cy="90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1B96BF6-2A49-BB4C-AA42-02ECD8E9ABF2}"/>
              </a:ext>
            </a:extLst>
          </p:cNvPr>
          <p:cNvSpPr/>
          <p:nvPr/>
        </p:nvSpPr>
        <p:spPr>
          <a:xfrm>
            <a:off x="1574810" y="4371689"/>
            <a:ext cx="43200" cy="900000"/>
          </a:xfrm>
          <a:prstGeom prst="rect">
            <a:avLst/>
          </a:prstGeom>
          <a:solidFill>
            <a:srgbClr val="0F76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DFE7583-C997-1244-9889-7160A12DA781}"/>
              </a:ext>
            </a:extLst>
          </p:cNvPr>
          <p:cNvSpPr/>
          <p:nvPr/>
        </p:nvSpPr>
        <p:spPr>
          <a:xfrm>
            <a:off x="1575956" y="5265595"/>
            <a:ext cx="43200" cy="90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Freeform 108">
            <a:extLst>
              <a:ext uri="{FF2B5EF4-FFF2-40B4-BE49-F238E27FC236}">
                <a16:creationId xmlns:a16="http://schemas.microsoft.com/office/drawing/2014/main" id="{1560D5B9-585A-414F-8B72-E9906EF8B6B3}"/>
              </a:ext>
            </a:extLst>
          </p:cNvPr>
          <p:cNvSpPr/>
          <p:nvPr/>
        </p:nvSpPr>
        <p:spPr>
          <a:xfrm>
            <a:off x="5778145" y="3262513"/>
            <a:ext cx="97482" cy="1259571"/>
          </a:xfrm>
          <a:custGeom>
            <a:avLst/>
            <a:gdLst>
              <a:gd name="connsiteX0" fmla="*/ 36333 w 236423"/>
              <a:gd name="connsiteY0" fmla="*/ 1259571 h 1259571"/>
              <a:gd name="connsiteX1" fmla="*/ 236169 w 236423"/>
              <a:gd name="connsiteY1" fmla="*/ 593452 h 1259571"/>
              <a:gd name="connsiteX2" fmla="*/ 0 w 236423"/>
              <a:gd name="connsiteY2" fmla="*/ 0 h 1259571"/>
              <a:gd name="connsiteX3" fmla="*/ 0 w 236423"/>
              <a:gd name="connsiteY3" fmla="*/ 0 h 1259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423" h="1259571">
                <a:moveTo>
                  <a:pt x="36333" y="1259571"/>
                </a:moveTo>
                <a:cubicBezTo>
                  <a:pt x="139278" y="1031475"/>
                  <a:pt x="242224" y="803380"/>
                  <a:pt x="236169" y="593452"/>
                </a:cubicBezTo>
                <a:cubicBezTo>
                  <a:pt x="230114" y="383524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 w="12700">
            <a:solidFill>
              <a:schemeClr val="tx1">
                <a:lumMod val="50000"/>
                <a:lumOff val="50000"/>
              </a:schemeClr>
            </a:solidFill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3B2BC43-6303-FB4B-9E68-BACF5B99EFC8}"/>
              </a:ext>
            </a:extLst>
          </p:cNvPr>
          <p:cNvSpPr/>
          <p:nvPr/>
        </p:nvSpPr>
        <p:spPr>
          <a:xfrm>
            <a:off x="1574463" y="916126"/>
            <a:ext cx="45719" cy="133739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6177AAC-0D17-4141-93F7-0BEEA18E2DB6}"/>
              </a:ext>
            </a:extLst>
          </p:cNvPr>
          <p:cNvSpPr/>
          <p:nvPr/>
        </p:nvSpPr>
        <p:spPr>
          <a:xfrm>
            <a:off x="1574118" y="2338251"/>
            <a:ext cx="45719" cy="2407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E6E8813-372A-1F40-83B0-7C23CF60F53D}"/>
              </a:ext>
            </a:extLst>
          </p:cNvPr>
          <p:cNvSpPr/>
          <p:nvPr/>
        </p:nvSpPr>
        <p:spPr>
          <a:xfrm>
            <a:off x="1574118" y="6175761"/>
            <a:ext cx="45719" cy="28660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80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Sample Strategic Plan Summary</a:t>
            </a:r>
            <a:endParaRPr lang="en-US" sz="28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AD37E-F140-4E5A-ABFB-69203F2D66C6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46EC06E-F53B-D546-B942-3116E2EF2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525558"/>
              </p:ext>
            </p:extLst>
          </p:nvPr>
        </p:nvGraphicFramePr>
        <p:xfrm>
          <a:off x="1574464" y="2338251"/>
          <a:ext cx="8661996" cy="4124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2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4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6379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Strategic Objectives</a:t>
                      </a:r>
                    </a:p>
                  </a:txBody>
                  <a:tcPr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KPIs</a:t>
                      </a:r>
                    </a:p>
                  </a:txBody>
                  <a:tcPr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GB" sz="1000" b="0" i="0" kern="120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Targets</a:t>
                      </a:r>
                    </a:p>
                  </a:txBody>
                  <a:tcPr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b="0" i="0" kern="120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Projects</a:t>
                      </a:r>
                    </a:p>
                  </a:txBody>
                  <a:tcPr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2543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sz="1000" b="0" i="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Financial</a:t>
                      </a: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</a:rPr>
                        <a:t>Net profit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Operating costs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</a:rPr>
                        <a:t>Revenue in target</a:t>
                      </a:r>
                      <a:r>
                        <a:rPr lang="en-GB" sz="800" b="0" i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</a:rPr>
                        <a:t> markets</a:t>
                      </a:r>
                      <a:endParaRPr lang="en-GB" sz="800" b="0" i="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</a:endParaRP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↑ 5% per year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↓ 3% per year</a:t>
                      </a:r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↑ 12% per year</a:t>
                      </a: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Implement new financial accounting system 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Simplify billing operations</a:t>
                      </a: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Customer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% Market share index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% Customer</a:t>
                      </a: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satisfaction index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% Focus group user index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↑ 3% per year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85% this year</a:t>
                      </a:r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800" b="0" i="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  <a:ea typeface="+mn-ea"/>
                        <a:cs typeface="+mn-cs"/>
                      </a:endParaRPr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&gt;</a:t>
                      </a: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90% each focus session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Competitive end user requirements market studies for new UK regions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“Improve</a:t>
                      </a: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the Offering” two year programme</a:t>
                      </a:r>
                      <a:endParaRPr lang="en-GB" sz="800" b="0" i="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Internal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</a:b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Processes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New products as % of sales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Brand</a:t>
                      </a: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awareness score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Cost efficiency index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12% this year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i="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  <a:ea typeface="+mn-ea"/>
                        <a:cs typeface="+mn-cs"/>
                      </a:endParaRPr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↑ 5% per year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72000" marR="0" indent="-72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&gt; 90%</a:t>
                      </a: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every reporting period</a:t>
                      </a:r>
                      <a:endParaRPr lang="en-GB" sz="800" b="0" i="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Create</a:t>
                      </a: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improved offering selection process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Hook into ‘Improve the Offering’ programme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Training programme for new offerings and user interface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Organisational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</a:b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Capacity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Employee development plans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Technology</a:t>
                      </a: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training index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Supply chain  efficiency index</a:t>
                      </a:r>
                      <a:endParaRPr lang="en-GB" sz="800" b="0" i="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95% in place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i="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  <a:ea typeface="+mn-ea"/>
                        <a:cs typeface="+mn-cs"/>
                      </a:endParaRP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90% efficient</a:t>
                      </a: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GB" sz="800" b="0" i="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  <a:ea typeface="+mn-ea"/>
                        <a:cs typeface="+mn-cs"/>
                      </a:endParaRPr>
                    </a:p>
                    <a:p>
                      <a:pPr marL="72000" indent="-720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95%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Product and marketing training programme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2 year content</a:t>
                      </a: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supply agreements</a:t>
                      </a:r>
                    </a:p>
                    <a:p>
                      <a:pPr marL="72000" indent="-72000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Technology improvement</a:t>
                      </a:r>
                      <a:r>
                        <a:rPr lang="en-GB" sz="800" b="0" i="0" kern="12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Myriad Pro" panose="020B0503030403020204" pitchFamily="34" charset="0"/>
                          <a:ea typeface="+mn-ea"/>
                          <a:cs typeface="+mn-cs"/>
                        </a:rPr>
                        <a:t> programme</a:t>
                      </a:r>
                      <a:endParaRPr lang="en-GB" sz="800" b="0" i="0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Myriad Pro" panose="020B0503030403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738">
                <a:tc gridSpan="4">
                  <a:txBody>
                    <a:bodyPr/>
                    <a:lstStyle/>
                    <a:p>
                      <a:pPr algn="ctr"/>
                      <a:r>
                        <a:rPr lang="en-GB" sz="9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yriad Pro" panose="020B0503030403020204" pitchFamily="34" charset="0"/>
                        </a:rPr>
                        <a:t>Customer Focus    -    Integrity  </a:t>
                      </a:r>
                      <a:r>
                        <a:rPr lang="en-GB" sz="9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Myriad Pro" panose="020B0503030403020204" pitchFamily="34" charset="0"/>
                        </a:rPr>
                        <a:t>  -    Quality    -    Helpfulness    -    Community    -    Efficiency</a:t>
                      </a:r>
                      <a:endParaRPr lang="en-GB" sz="900" b="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9CC67A0-CB38-FE45-9D67-75DEBF778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640922"/>
              </p:ext>
            </p:extLst>
          </p:nvPr>
        </p:nvGraphicFramePr>
        <p:xfrm>
          <a:off x="1574464" y="917527"/>
          <a:ext cx="8661994" cy="133599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25952">
                  <a:extLst>
                    <a:ext uri="{9D8B030D-6E8A-4147-A177-3AD203B41FA5}">
                      <a16:colId xmlns:a16="http://schemas.microsoft.com/office/drawing/2014/main" val="1176598596"/>
                    </a:ext>
                  </a:extLst>
                </a:gridCol>
                <a:gridCol w="2512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20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2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8123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Vision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Transforming society through ease of access to ultra-high-speed information services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123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Purpose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latin typeface="Myriad Pro" panose="020B0503030403020204" pitchFamily="34" charset="0"/>
                        </a:rPr>
                        <a:t>Delivering connectivity and information services that contribute to sustainable living while behaving ethically and responsibly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590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Strategic</a:t>
                      </a:r>
                    </a:p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Priorities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Content Partnerships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Customer Service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Brand Awareness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3507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Strategic</a:t>
                      </a:r>
                    </a:p>
                    <a:p>
                      <a:pPr algn="ctr"/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Results</a:t>
                      </a:r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>
                          <a:latin typeface="Myriad Pro" panose="020B0503030403020204" pitchFamily="34" charset="0"/>
                        </a:rPr>
                        <a:t>Strong supply chain for content and information services, exclusive</a:t>
                      </a:r>
                      <a:r>
                        <a:rPr lang="en-GB" sz="900" b="0" i="0" baseline="0" dirty="0">
                          <a:latin typeface="Myriad Pro" panose="020B0503030403020204" pitchFamily="34" charset="0"/>
                        </a:rPr>
                        <a:t> agreements</a:t>
                      </a:r>
                      <a:endParaRPr lang="en-GB" sz="900" b="0" i="0" dirty="0">
                        <a:latin typeface="Myriad Pro" panose="020B0503030403020204" pitchFamily="34" charset="0"/>
                      </a:endParaRPr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>
                          <a:latin typeface="Myriad Pro" panose="020B0503030403020204" pitchFamily="34" charset="0"/>
                        </a:rPr>
                        <a:t>Clarity in</a:t>
                      </a:r>
                      <a:r>
                        <a:rPr lang="en-GB" sz="900" b="0" i="0" baseline="0" dirty="0">
                          <a:latin typeface="Myriad Pro" panose="020B0503030403020204" pitchFamily="34" charset="0"/>
                        </a:rPr>
                        <a:t> offering that surpasses anything in the market today, best user interface</a:t>
                      </a:r>
                      <a:endParaRPr lang="en-GB" sz="900" b="0" i="0" dirty="0">
                        <a:latin typeface="Myriad Pro" panose="020B0503030403020204" pitchFamily="34" charset="0"/>
                      </a:endParaRPr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dirty="0">
                          <a:latin typeface="Myriad Pro" panose="020B0503030403020204" pitchFamily="34" charset="0"/>
                        </a:rPr>
                        <a:t>Reinvigorated</a:t>
                      </a:r>
                      <a:r>
                        <a:rPr lang="en-GB" sz="900" b="0" i="0" baseline="0" dirty="0">
                          <a:latin typeface="Myriad Pro" panose="020B0503030403020204" pitchFamily="34" charset="0"/>
                        </a:rPr>
                        <a:t> brand based on successes, attract a wider and younger audience</a:t>
                      </a:r>
                      <a:endParaRPr lang="en-GB" sz="900" b="0" i="0" dirty="0">
                        <a:latin typeface="Myriad Pro" panose="020B0503030403020204" pitchFamily="34" charset="0"/>
                      </a:endParaRPr>
                    </a:p>
                  </a:txBody>
                  <a:tcPr marL="144000" marR="90000" marT="46800" marB="46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Oval 16">
            <a:extLst>
              <a:ext uri="{FF2B5EF4-FFF2-40B4-BE49-F238E27FC236}">
                <a16:creationId xmlns:a16="http://schemas.microsoft.com/office/drawing/2014/main" id="{D109354B-FD0C-3D48-8ABD-4A58F51256CE}"/>
              </a:ext>
            </a:extLst>
          </p:cNvPr>
          <p:cNvSpPr/>
          <p:nvPr/>
        </p:nvSpPr>
        <p:spPr>
          <a:xfrm>
            <a:off x="2741608" y="2817245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Increase Revenue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F520D01-93B6-7A44-9A0F-8B3BCE06802D}"/>
              </a:ext>
            </a:extLst>
          </p:cNvPr>
          <p:cNvSpPr/>
          <p:nvPr/>
        </p:nvSpPr>
        <p:spPr>
          <a:xfrm>
            <a:off x="2896730" y="365138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C9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Improve Clarity of Offering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DA09B89-08D8-EA47-843F-9F6F8C5C86EF}"/>
              </a:ext>
            </a:extLst>
          </p:cNvPr>
          <p:cNvSpPr/>
          <p:nvPr/>
        </p:nvSpPr>
        <p:spPr>
          <a:xfrm>
            <a:off x="3874982" y="5460797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Improve Technology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46C7D59-4483-9D45-893D-F4CF91E26401}"/>
              </a:ext>
            </a:extLst>
          </p:cNvPr>
          <p:cNvSpPr/>
          <p:nvPr/>
        </p:nvSpPr>
        <p:spPr>
          <a:xfrm>
            <a:off x="3920963" y="270528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Increase Profitability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3373A49-1DB5-4949-8656-23DAA7596C02}"/>
              </a:ext>
            </a:extLst>
          </p:cNvPr>
          <p:cNvSpPr/>
          <p:nvPr/>
        </p:nvSpPr>
        <p:spPr>
          <a:xfrm>
            <a:off x="5094132" y="2817245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Decrease Operating Costs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E875EE4-9C42-FC4C-B19F-B95D55819A1E}"/>
              </a:ext>
            </a:extLst>
          </p:cNvPr>
          <p:cNvSpPr/>
          <p:nvPr/>
        </p:nvSpPr>
        <p:spPr>
          <a:xfrm>
            <a:off x="4933055" y="3642289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C9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Improve Customer Satisfaction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9C6FB5E-0259-B644-BD67-F8D44137C043}"/>
              </a:ext>
            </a:extLst>
          </p:cNvPr>
          <p:cNvSpPr/>
          <p:nvPr/>
        </p:nvSpPr>
        <p:spPr>
          <a:xfrm>
            <a:off x="4353423" y="452774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Improve Stock Reliability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C6D73DD-556B-4244-AB3D-819F16CCFDC4}"/>
              </a:ext>
            </a:extLst>
          </p:cNvPr>
          <p:cNvSpPr/>
          <p:nvPr/>
        </p:nvSpPr>
        <p:spPr>
          <a:xfrm>
            <a:off x="3405982" y="4527799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Improve Information Services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37FC304-FCA2-C24F-B67C-5AA9700E21CE}"/>
              </a:ext>
            </a:extLst>
          </p:cNvPr>
          <p:cNvSpPr/>
          <p:nvPr/>
        </p:nvSpPr>
        <p:spPr>
          <a:xfrm>
            <a:off x="4849855" y="5460797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Improve Supply Chain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9F5E5D5-E22C-BB4F-857B-77FE5BACBCDF}"/>
              </a:ext>
            </a:extLst>
          </p:cNvPr>
          <p:cNvSpPr/>
          <p:nvPr/>
        </p:nvSpPr>
        <p:spPr>
          <a:xfrm>
            <a:off x="2900109" y="5460798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Improve Knowledge and Skills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1F9A425-0F7B-5646-8433-9B137CBCE678}"/>
              </a:ext>
            </a:extLst>
          </p:cNvPr>
          <p:cNvSpPr/>
          <p:nvPr/>
        </p:nvSpPr>
        <p:spPr>
          <a:xfrm>
            <a:off x="2447953" y="4522084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Improve Offering Selection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D1CFD3C-E89B-D744-9A40-8D23C0A4C76A}"/>
              </a:ext>
            </a:extLst>
          </p:cNvPr>
          <p:cNvSpPr/>
          <p:nvPr/>
        </p:nvSpPr>
        <p:spPr>
          <a:xfrm>
            <a:off x="3914893" y="3651385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C9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Improve Market Perception</a:t>
            </a:r>
          </a:p>
        </p:txBody>
      </p:sp>
      <p:cxnSp>
        <p:nvCxnSpPr>
          <p:cNvPr id="29" name="Curved Connector 28">
            <a:extLst>
              <a:ext uri="{FF2B5EF4-FFF2-40B4-BE49-F238E27FC236}">
                <a16:creationId xmlns:a16="http://schemas.microsoft.com/office/drawing/2014/main" id="{B7839D57-A881-1746-8B9D-229FB64C73BB}"/>
              </a:ext>
            </a:extLst>
          </p:cNvPr>
          <p:cNvCxnSpPr>
            <a:stCxn id="24" idx="0"/>
            <a:endCxn id="28" idx="4"/>
          </p:cNvCxnSpPr>
          <p:nvPr/>
        </p:nvCxnSpPr>
        <p:spPr>
          <a:xfrm rot="5400000" flipH="1" flipV="1">
            <a:off x="3888230" y="4087137"/>
            <a:ext cx="372415" cy="508911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>
            <a:extLst>
              <a:ext uri="{FF2B5EF4-FFF2-40B4-BE49-F238E27FC236}">
                <a16:creationId xmlns:a16="http://schemas.microsoft.com/office/drawing/2014/main" id="{9DD7339E-A179-1948-A618-3D85DF48F492}"/>
              </a:ext>
            </a:extLst>
          </p:cNvPr>
          <p:cNvCxnSpPr>
            <a:stCxn id="28" idx="0"/>
            <a:endCxn id="17" idx="5"/>
          </p:cNvCxnSpPr>
          <p:nvPr/>
        </p:nvCxnSpPr>
        <p:spPr>
          <a:xfrm rot="16200000" flipV="1">
            <a:off x="3686646" y="3009138"/>
            <a:ext cx="403950" cy="880544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>
            <a:extLst>
              <a:ext uri="{FF2B5EF4-FFF2-40B4-BE49-F238E27FC236}">
                <a16:creationId xmlns:a16="http://schemas.microsoft.com/office/drawing/2014/main" id="{E1B85E6A-B3C8-0249-B63F-C6CD91590D05}"/>
              </a:ext>
            </a:extLst>
          </p:cNvPr>
          <p:cNvCxnSpPr>
            <a:stCxn id="22" idx="0"/>
            <a:endCxn id="21" idx="4"/>
          </p:cNvCxnSpPr>
          <p:nvPr/>
        </p:nvCxnSpPr>
        <p:spPr>
          <a:xfrm rot="5400000" flipH="1" flipV="1">
            <a:off x="5267071" y="3401229"/>
            <a:ext cx="321045" cy="161077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>
            <a:extLst>
              <a:ext uri="{FF2B5EF4-FFF2-40B4-BE49-F238E27FC236}">
                <a16:creationId xmlns:a16="http://schemas.microsoft.com/office/drawing/2014/main" id="{378BE89E-EE44-6A4C-B8D2-FE49364FF4C8}"/>
              </a:ext>
            </a:extLst>
          </p:cNvPr>
          <p:cNvCxnSpPr>
            <a:stCxn id="27" idx="0"/>
            <a:endCxn id="18" idx="4"/>
          </p:cNvCxnSpPr>
          <p:nvPr/>
        </p:nvCxnSpPr>
        <p:spPr>
          <a:xfrm rot="5400000" flipH="1" flipV="1">
            <a:off x="2902992" y="4114347"/>
            <a:ext cx="366699" cy="448777"/>
          </a:xfrm>
          <a:prstGeom prst="curvedConnector3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>
            <a:extLst>
              <a:ext uri="{FF2B5EF4-FFF2-40B4-BE49-F238E27FC236}">
                <a16:creationId xmlns:a16="http://schemas.microsoft.com/office/drawing/2014/main" id="{8435AEB3-8D18-1B4A-B284-4D177DAC4AB2}"/>
              </a:ext>
            </a:extLst>
          </p:cNvPr>
          <p:cNvCxnSpPr>
            <a:stCxn id="24" idx="0"/>
            <a:endCxn id="18" idx="4"/>
          </p:cNvCxnSpPr>
          <p:nvPr/>
        </p:nvCxnSpPr>
        <p:spPr>
          <a:xfrm rot="16200000" flipV="1">
            <a:off x="3379149" y="4086966"/>
            <a:ext cx="372414" cy="50925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>
            <a:extLst>
              <a:ext uri="{FF2B5EF4-FFF2-40B4-BE49-F238E27FC236}">
                <a16:creationId xmlns:a16="http://schemas.microsoft.com/office/drawing/2014/main" id="{675109E6-B521-914B-BB8A-D14B3B919455}"/>
              </a:ext>
            </a:extLst>
          </p:cNvPr>
          <p:cNvCxnSpPr>
            <a:stCxn id="23" idx="0"/>
            <a:endCxn id="22" idx="4"/>
          </p:cNvCxnSpPr>
          <p:nvPr/>
        </p:nvCxnSpPr>
        <p:spPr>
          <a:xfrm rot="5400000" flipH="1" flipV="1">
            <a:off x="4866510" y="4047201"/>
            <a:ext cx="381458" cy="57963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>
            <a:extLst>
              <a:ext uri="{FF2B5EF4-FFF2-40B4-BE49-F238E27FC236}">
                <a16:creationId xmlns:a16="http://schemas.microsoft.com/office/drawing/2014/main" id="{572767E3-FEC4-A04D-B938-0CDF736DE387}"/>
              </a:ext>
            </a:extLst>
          </p:cNvPr>
          <p:cNvCxnSpPr>
            <a:stCxn id="18" idx="0"/>
            <a:endCxn id="17" idx="4"/>
          </p:cNvCxnSpPr>
          <p:nvPr/>
        </p:nvCxnSpPr>
        <p:spPr>
          <a:xfrm rot="16200000" flipV="1">
            <a:off x="3068098" y="3408754"/>
            <a:ext cx="330142" cy="15512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>
            <a:extLst>
              <a:ext uri="{FF2B5EF4-FFF2-40B4-BE49-F238E27FC236}">
                <a16:creationId xmlns:a16="http://schemas.microsoft.com/office/drawing/2014/main" id="{43D0C698-C92B-4741-BBFB-B2F69B3FDB73}"/>
              </a:ext>
            </a:extLst>
          </p:cNvPr>
          <p:cNvCxnSpPr>
            <a:stCxn id="17" idx="6"/>
            <a:endCxn id="20" idx="2"/>
          </p:cNvCxnSpPr>
          <p:nvPr/>
        </p:nvCxnSpPr>
        <p:spPr>
          <a:xfrm flipV="1">
            <a:off x="3569607" y="2957286"/>
            <a:ext cx="351356" cy="111959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31A5C58D-2809-9F4E-BB37-77D4029E938D}"/>
              </a:ext>
            </a:extLst>
          </p:cNvPr>
          <p:cNvSpPr/>
          <p:nvPr/>
        </p:nvSpPr>
        <p:spPr>
          <a:xfrm>
            <a:off x="5304691" y="452465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Improve Cost Control</a:t>
            </a:r>
          </a:p>
        </p:txBody>
      </p: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039A4D57-4AD2-2A47-9458-48161D8B53EE}"/>
              </a:ext>
            </a:extLst>
          </p:cNvPr>
          <p:cNvCxnSpPr>
            <a:stCxn id="25" idx="0"/>
            <a:endCxn id="37" idx="4"/>
          </p:cNvCxnSpPr>
          <p:nvPr/>
        </p:nvCxnSpPr>
        <p:spPr>
          <a:xfrm rot="5400000" flipH="1" flipV="1">
            <a:off x="5275202" y="5017308"/>
            <a:ext cx="432142" cy="454836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>
            <a:extLst>
              <a:ext uri="{FF2B5EF4-FFF2-40B4-BE49-F238E27FC236}">
                <a16:creationId xmlns:a16="http://schemas.microsoft.com/office/drawing/2014/main" id="{94926633-BB10-6E4C-8ADD-3608640B48F0}"/>
              </a:ext>
            </a:extLst>
          </p:cNvPr>
          <p:cNvCxnSpPr>
            <a:stCxn id="21" idx="2"/>
            <a:endCxn id="20" idx="6"/>
          </p:cNvCxnSpPr>
          <p:nvPr/>
        </p:nvCxnSpPr>
        <p:spPr>
          <a:xfrm rot="10800000">
            <a:off x="4748962" y="2957287"/>
            <a:ext cx="345170" cy="111959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>
            <a:extLst>
              <a:ext uri="{FF2B5EF4-FFF2-40B4-BE49-F238E27FC236}">
                <a16:creationId xmlns:a16="http://schemas.microsoft.com/office/drawing/2014/main" id="{7B31D30E-FAC8-8946-8E99-9A2241649243}"/>
              </a:ext>
            </a:extLst>
          </p:cNvPr>
          <p:cNvCxnSpPr>
            <a:stCxn id="28" idx="0"/>
            <a:endCxn id="21" idx="3"/>
          </p:cNvCxnSpPr>
          <p:nvPr/>
        </p:nvCxnSpPr>
        <p:spPr>
          <a:xfrm rot="5400000" flipH="1" flipV="1">
            <a:off x="4570166" y="3006162"/>
            <a:ext cx="403950" cy="886497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>
            <a:extLst>
              <a:ext uri="{FF2B5EF4-FFF2-40B4-BE49-F238E27FC236}">
                <a16:creationId xmlns:a16="http://schemas.microsoft.com/office/drawing/2014/main" id="{179D0693-D30B-D14C-8771-BB7A37F7FA53}"/>
              </a:ext>
            </a:extLst>
          </p:cNvPr>
          <p:cNvCxnSpPr>
            <a:stCxn id="25" idx="0"/>
            <a:endCxn id="23" idx="4"/>
          </p:cNvCxnSpPr>
          <p:nvPr/>
        </p:nvCxnSpPr>
        <p:spPr>
          <a:xfrm rot="16200000" flipV="1">
            <a:off x="4801113" y="4998055"/>
            <a:ext cx="429052" cy="49643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9B29A161-53B0-8645-89A3-E46AE4B05AF8}"/>
              </a:ext>
            </a:extLst>
          </p:cNvPr>
          <p:cNvCxnSpPr>
            <a:stCxn id="19" idx="0"/>
            <a:endCxn id="23" idx="4"/>
          </p:cNvCxnSpPr>
          <p:nvPr/>
        </p:nvCxnSpPr>
        <p:spPr>
          <a:xfrm rot="5400000" flipH="1" flipV="1">
            <a:off x="4313676" y="5007051"/>
            <a:ext cx="429052" cy="478441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>
            <a:extLst>
              <a:ext uri="{FF2B5EF4-FFF2-40B4-BE49-F238E27FC236}">
                <a16:creationId xmlns:a16="http://schemas.microsoft.com/office/drawing/2014/main" id="{5F6046A3-C035-7744-8E49-B4CFC6158AB1}"/>
              </a:ext>
            </a:extLst>
          </p:cNvPr>
          <p:cNvCxnSpPr>
            <a:stCxn id="26" idx="0"/>
            <a:endCxn id="24" idx="4"/>
          </p:cNvCxnSpPr>
          <p:nvPr/>
        </p:nvCxnSpPr>
        <p:spPr>
          <a:xfrm rot="5400000" flipH="1" flipV="1">
            <a:off x="3352545" y="4993362"/>
            <a:ext cx="429000" cy="505873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>
            <a:extLst>
              <a:ext uri="{FF2B5EF4-FFF2-40B4-BE49-F238E27FC236}">
                <a16:creationId xmlns:a16="http://schemas.microsoft.com/office/drawing/2014/main" id="{17A3CE7D-61E7-154B-BD99-21AD896B06A7}"/>
              </a:ext>
            </a:extLst>
          </p:cNvPr>
          <p:cNvCxnSpPr>
            <a:stCxn id="19" idx="0"/>
            <a:endCxn id="24" idx="4"/>
          </p:cNvCxnSpPr>
          <p:nvPr/>
        </p:nvCxnSpPr>
        <p:spPr>
          <a:xfrm rot="16200000" flipV="1">
            <a:off x="3839983" y="5011798"/>
            <a:ext cx="428999" cy="469000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>
            <a:extLst>
              <a:ext uri="{FF2B5EF4-FFF2-40B4-BE49-F238E27FC236}">
                <a16:creationId xmlns:a16="http://schemas.microsoft.com/office/drawing/2014/main" id="{3E9D5051-5236-7E43-815D-26D5E864A2B0}"/>
              </a:ext>
            </a:extLst>
          </p:cNvPr>
          <p:cNvCxnSpPr>
            <a:stCxn id="26" idx="0"/>
            <a:endCxn id="27" idx="4"/>
          </p:cNvCxnSpPr>
          <p:nvPr/>
        </p:nvCxnSpPr>
        <p:spPr>
          <a:xfrm rot="16200000" flipV="1">
            <a:off x="2870674" y="5017363"/>
            <a:ext cx="434715" cy="452156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4A25A52-0394-494B-A5FF-4418BAFC9D5E}"/>
              </a:ext>
            </a:extLst>
          </p:cNvPr>
          <p:cNvSpPr/>
          <p:nvPr/>
        </p:nvSpPr>
        <p:spPr>
          <a:xfrm>
            <a:off x="1574464" y="2577939"/>
            <a:ext cx="43200" cy="90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DCDC058-813E-9346-B29E-6F2D60E7DBD9}"/>
              </a:ext>
            </a:extLst>
          </p:cNvPr>
          <p:cNvSpPr/>
          <p:nvPr/>
        </p:nvSpPr>
        <p:spPr>
          <a:xfrm>
            <a:off x="1574464" y="3472761"/>
            <a:ext cx="43200" cy="90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1B96BF6-2A49-BB4C-AA42-02ECD8E9ABF2}"/>
              </a:ext>
            </a:extLst>
          </p:cNvPr>
          <p:cNvSpPr/>
          <p:nvPr/>
        </p:nvSpPr>
        <p:spPr>
          <a:xfrm>
            <a:off x="1574810" y="4371689"/>
            <a:ext cx="43200" cy="900000"/>
          </a:xfrm>
          <a:prstGeom prst="rect">
            <a:avLst/>
          </a:prstGeom>
          <a:solidFill>
            <a:srgbClr val="0F76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DFE7583-C997-1244-9889-7160A12DA781}"/>
              </a:ext>
            </a:extLst>
          </p:cNvPr>
          <p:cNvSpPr/>
          <p:nvPr/>
        </p:nvSpPr>
        <p:spPr>
          <a:xfrm>
            <a:off x="1575956" y="5265595"/>
            <a:ext cx="43200" cy="90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Freeform 108">
            <a:extLst>
              <a:ext uri="{FF2B5EF4-FFF2-40B4-BE49-F238E27FC236}">
                <a16:creationId xmlns:a16="http://schemas.microsoft.com/office/drawing/2014/main" id="{1560D5B9-585A-414F-8B72-E9906EF8B6B3}"/>
              </a:ext>
            </a:extLst>
          </p:cNvPr>
          <p:cNvSpPr/>
          <p:nvPr/>
        </p:nvSpPr>
        <p:spPr>
          <a:xfrm>
            <a:off x="5778145" y="3262513"/>
            <a:ext cx="97482" cy="1259571"/>
          </a:xfrm>
          <a:custGeom>
            <a:avLst/>
            <a:gdLst>
              <a:gd name="connsiteX0" fmla="*/ 36333 w 236423"/>
              <a:gd name="connsiteY0" fmla="*/ 1259571 h 1259571"/>
              <a:gd name="connsiteX1" fmla="*/ 236169 w 236423"/>
              <a:gd name="connsiteY1" fmla="*/ 593452 h 1259571"/>
              <a:gd name="connsiteX2" fmla="*/ 0 w 236423"/>
              <a:gd name="connsiteY2" fmla="*/ 0 h 1259571"/>
              <a:gd name="connsiteX3" fmla="*/ 0 w 236423"/>
              <a:gd name="connsiteY3" fmla="*/ 0 h 1259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423" h="1259571">
                <a:moveTo>
                  <a:pt x="36333" y="1259571"/>
                </a:moveTo>
                <a:cubicBezTo>
                  <a:pt x="139278" y="1031475"/>
                  <a:pt x="242224" y="803380"/>
                  <a:pt x="236169" y="593452"/>
                </a:cubicBezTo>
                <a:cubicBezTo>
                  <a:pt x="230114" y="383524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 w="12700">
            <a:solidFill>
              <a:schemeClr val="tx1">
                <a:lumMod val="50000"/>
                <a:lumOff val="50000"/>
              </a:schemeClr>
            </a:solidFill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3B2BC43-6303-FB4B-9E68-BACF5B99EFC8}"/>
              </a:ext>
            </a:extLst>
          </p:cNvPr>
          <p:cNvSpPr/>
          <p:nvPr/>
        </p:nvSpPr>
        <p:spPr>
          <a:xfrm>
            <a:off x="1574463" y="916126"/>
            <a:ext cx="45719" cy="133739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6177AAC-0D17-4141-93F7-0BEEA18E2DB6}"/>
              </a:ext>
            </a:extLst>
          </p:cNvPr>
          <p:cNvSpPr/>
          <p:nvPr/>
        </p:nvSpPr>
        <p:spPr>
          <a:xfrm>
            <a:off x="1574118" y="2338251"/>
            <a:ext cx="45719" cy="2407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E6E8813-372A-1F40-83B0-7C23CF60F53D}"/>
              </a:ext>
            </a:extLst>
          </p:cNvPr>
          <p:cNvSpPr/>
          <p:nvPr/>
        </p:nvSpPr>
        <p:spPr>
          <a:xfrm>
            <a:off x="1574118" y="6175761"/>
            <a:ext cx="45719" cy="28660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752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579A8-9F1A-9847-AACC-9A1F0C469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Strategy Map Section Only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A024323-EC8C-8D4D-93C0-5AEAA484D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735823"/>
              </p:ext>
            </p:extLst>
          </p:nvPr>
        </p:nvGraphicFramePr>
        <p:xfrm>
          <a:off x="2907669" y="1800777"/>
          <a:ext cx="6346398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6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Financial</a:t>
                      </a:r>
                    </a:p>
                  </a:txBody>
                  <a:tcPr marT="10800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Customer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br>
                        <a:rPr lang="en-GB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Processes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Organisational</a:t>
                      </a:r>
                      <a:br>
                        <a:rPr lang="en-GB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Capacity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Oval 9">
            <a:extLst>
              <a:ext uri="{FF2B5EF4-FFF2-40B4-BE49-F238E27FC236}">
                <a16:creationId xmlns:a16="http://schemas.microsoft.com/office/drawing/2014/main" id="{4D310A91-BA33-904F-8F44-1C5868F15CDD}"/>
              </a:ext>
            </a:extLst>
          </p:cNvPr>
          <p:cNvSpPr/>
          <p:nvPr/>
        </p:nvSpPr>
        <p:spPr>
          <a:xfrm>
            <a:off x="4703133" y="2055115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Increase Revenue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DA1935B-B27A-DD41-B5C0-C3EB1592624C}"/>
              </a:ext>
            </a:extLst>
          </p:cNvPr>
          <p:cNvSpPr/>
          <p:nvPr/>
        </p:nvSpPr>
        <p:spPr>
          <a:xfrm>
            <a:off x="4858255" y="288925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C9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Improve Clarity of Offering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A88C563-88F4-4A40-9B43-4DA5537E7278}"/>
              </a:ext>
            </a:extLst>
          </p:cNvPr>
          <p:cNvSpPr/>
          <p:nvPr/>
        </p:nvSpPr>
        <p:spPr>
          <a:xfrm>
            <a:off x="5836507" y="4698667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Improve Technology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399DD7A-1ED8-C948-96B3-DA70EBCEF089}"/>
              </a:ext>
            </a:extLst>
          </p:cNvPr>
          <p:cNvSpPr/>
          <p:nvPr/>
        </p:nvSpPr>
        <p:spPr>
          <a:xfrm>
            <a:off x="5882488" y="194315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Increase Profitability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874D0E-7633-824C-8881-ACA5505338B7}"/>
              </a:ext>
            </a:extLst>
          </p:cNvPr>
          <p:cNvSpPr/>
          <p:nvPr/>
        </p:nvSpPr>
        <p:spPr>
          <a:xfrm>
            <a:off x="7055657" y="2055115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Decrease Operating Costs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0210981-667F-4548-8BA4-62F6D9DB4F21}"/>
              </a:ext>
            </a:extLst>
          </p:cNvPr>
          <p:cNvSpPr/>
          <p:nvPr/>
        </p:nvSpPr>
        <p:spPr>
          <a:xfrm>
            <a:off x="6894580" y="2880159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C9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Improve Customer Satisfaction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55FAF21-7D83-DB45-AE14-B74AF37A3B6D}"/>
              </a:ext>
            </a:extLst>
          </p:cNvPr>
          <p:cNvSpPr/>
          <p:nvPr/>
        </p:nvSpPr>
        <p:spPr>
          <a:xfrm>
            <a:off x="6314948" y="376561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Improve Stock Reliability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E44544B-28F7-5440-9D09-BA7C5DF75D64}"/>
              </a:ext>
            </a:extLst>
          </p:cNvPr>
          <p:cNvSpPr/>
          <p:nvPr/>
        </p:nvSpPr>
        <p:spPr>
          <a:xfrm>
            <a:off x="5367507" y="3765669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Improve Information Services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06C12D0-6C31-2948-9872-70EF611DFE8A}"/>
              </a:ext>
            </a:extLst>
          </p:cNvPr>
          <p:cNvSpPr/>
          <p:nvPr/>
        </p:nvSpPr>
        <p:spPr>
          <a:xfrm>
            <a:off x="6811380" y="4698667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Improve Supply Chain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EA93DBB-C11D-3746-A8F4-442A135D2AD6}"/>
              </a:ext>
            </a:extLst>
          </p:cNvPr>
          <p:cNvSpPr/>
          <p:nvPr/>
        </p:nvSpPr>
        <p:spPr>
          <a:xfrm>
            <a:off x="4861634" y="4698668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Improve Knowledge and Skills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D623981-092F-E444-AFA3-6486D6C10B6A}"/>
              </a:ext>
            </a:extLst>
          </p:cNvPr>
          <p:cNvSpPr/>
          <p:nvPr/>
        </p:nvSpPr>
        <p:spPr>
          <a:xfrm>
            <a:off x="4409478" y="3759954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Improve Offering Selection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E94B41F-1357-0C4A-B7F2-7CE234CF1684}"/>
              </a:ext>
            </a:extLst>
          </p:cNvPr>
          <p:cNvSpPr/>
          <p:nvPr/>
        </p:nvSpPr>
        <p:spPr>
          <a:xfrm>
            <a:off x="5876418" y="2889255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C9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Improve Market Perception</a:t>
            </a:r>
          </a:p>
        </p:txBody>
      </p:sp>
      <p:cxnSp>
        <p:nvCxnSpPr>
          <p:cNvPr id="22" name="Curved Connector 21">
            <a:extLst>
              <a:ext uri="{FF2B5EF4-FFF2-40B4-BE49-F238E27FC236}">
                <a16:creationId xmlns:a16="http://schemas.microsoft.com/office/drawing/2014/main" id="{B72B83A1-2C66-CB4C-B769-06B0EC325748}"/>
              </a:ext>
            </a:extLst>
          </p:cNvPr>
          <p:cNvCxnSpPr>
            <a:stCxn id="17" idx="0"/>
            <a:endCxn id="21" idx="4"/>
          </p:cNvCxnSpPr>
          <p:nvPr/>
        </p:nvCxnSpPr>
        <p:spPr>
          <a:xfrm rot="5400000" flipH="1" flipV="1">
            <a:off x="5849755" y="3325007"/>
            <a:ext cx="372415" cy="508911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2">
            <a:extLst>
              <a:ext uri="{FF2B5EF4-FFF2-40B4-BE49-F238E27FC236}">
                <a16:creationId xmlns:a16="http://schemas.microsoft.com/office/drawing/2014/main" id="{03DA4BD2-04CF-CF4B-8835-36156B4001B9}"/>
              </a:ext>
            </a:extLst>
          </p:cNvPr>
          <p:cNvCxnSpPr>
            <a:stCxn id="21" idx="0"/>
            <a:endCxn id="10" idx="5"/>
          </p:cNvCxnSpPr>
          <p:nvPr/>
        </p:nvCxnSpPr>
        <p:spPr>
          <a:xfrm rot="16200000" flipV="1">
            <a:off x="5648171" y="2247008"/>
            <a:ext cx="403950" cy="880544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>
            <a:extLst>
              <a:ext uri="{FF2B5EF4-FFF2-40B4-BE49-F238E27FC236}">
                <a16:creationId xmlns:a16="http://schemas.microsoft.com/office/drawing/2014/main" id="{3FD2AAD0-D7FA-B24E-BF28-6FA7FDC87074}"/>
              </a:ext>
            </a:extLst>
          </p:cNvPr>
          <p:cNvCxnSpPr>
            <a:stCxn id="15" idx="0"/>
            <a:endCxn id="14" idx="4"/>
          </p:cNvCxnSpPr>
          <p:nvPr/>
        </p:nvCxnSpPr>
        <p:spPr>
          <a:xfrm rot="5400000" flipH="1" flipV="1">
            <a:off x="7228596" y="2639099"/>
            <a:ext cx="321045" cy="161077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>
            <a:extLst>
              <a:ext uri="{FF2B5EF4-FFF2-40B4-BE49-F238E27FC236}">
                <a16:creationId xmlns:a16="http://schemas.microsoft.com/office/drawing/2014/main" id="{3E1902DA-DE3D-4445-BDFA-0344A4936EDC}"/>
              </a:ext>
            </a:extLst>
          </p:cNvPr>
          <p:cNvCxnSpPr>
            <a:stCxn id="20" idx="0"/>
            <a:endCxn id="11" idx="4"/>
          </p:cNvCxnSpPr>
          <p:nvPr/>
        </p:nvCxnSpPr>
        <p:spPr>
          <a:xfrm rot="5400000" flipH="1" flipV="1">
            <a:off x="4864517" y="3352217"/>
            <a:ext cx="366699" cy="448777"/>
          </a:xfrm>
          <a:prstGeom prst="curvedConnector3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>
            <a:extLst>
              <a:ext uri="{FF2B5EF4-FFF2-40B4-BE49-F238E27FC236}">
                <a16:creationId xmlns:a16="http://schemas.microsoft.com/office/drawing/2014/main" id="{2B7F93ED-C3A8-E14B-9168-076EC3C0065E}"/>
              </a:ext>
            </a:extLst>
          </p:cNvPr>
          <p:cNvCxnSpPr>
            <a:stCxn id="17" idx="0"/>
            <a:endCxn id="11" idx="4"/>
          </p:cNvCxnSpPr>
          <p:nvPr/>
        </p:nvCxnSpPr>
        <p:spPr>
          <a:xfrm rot="16200000" flipV="1">
            <a:off x="5340674" y="3324836"/>
            <a:ext cx="372414" cy="50925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>
            <a:extLst>
              <a:ext uri="{FF2B5EF4-FFF2-40B4-BE49-F238E27FC236}">
                <a16:creationId xmlns:a16="http://schemas.microsoft.com/office/drawing/2014/main" id="{0A03B9F0-04E5-2447-9AE6-AFBF8BCC5EA1}"/>
              </a:ext>
            </a:extLst>
          </p:cNvPr>
          <p:cNvCxnSpPr>
            <a:stCxn id="16" idx="0"/>
            <a:endCxn id="15" idx="4"/>
          </p:cNvCxnSpPr>
          <p:nvPr/>
        </p:nvCxnSpPr>
        <p:spPr>
          <a:xfrm rot="5400000" flipH="1" flipV="1">
            <a:off x="6828035" y="3285071"/>
            <a:ext cx="381458" cy="57963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>
            <a:extLst>
              <a:ext uri="{FF2B5EF4-FFF2-40B4-BE49-F238E27FC236}">
                <a16:creationId xmlns:a16="http://schemas.microsoft.com/office/drawing/2014/main" id="{17C57E46-1590-5348-ADD2-1DAB57022BE8}"/>
              </a:ext>
            </a:extLst>
          </p:cNvPr>
          <p:cNvCxnSpPr>
            <a:stCxn id="11" idx="0"/>
            <a:endCxn id="10" idx="4"/>
          </p:cNvCxnSpPr>
          <p:nvPr/>
        </p:nvCxnSpPr>
        <p:spPr>
          <a:xfrm rot="16200000" flipV="1">
            <a:off x="5029623" y="2646624"/>
            <a:ext cx="330142" cy="15512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>
            <a:extLst>
              <a:ext uri="{FF2B5EF4-FFF2-40B4-BE49-F238E27FC236}">
                <a16:creationId xmlns:a16="http://schemas.microsoft.com/office/drawing/2014/main" id="{2B108883-56F2-9349-9B2F-7CA011A2E2DF}"/>
              </a:ext>
            </a:extLst>
          </p:cNvPr>
          <p:cNvCxnSpPr>
            <a:stCxn id="10" idx="6"/>
            <a:endCxn id="13" idx="2"/>
          </p:cNvCxnSpPr>
          <p:nvPr/>
        </p:nvCxnSpPr>
        <p:spPr>
          <a:xfrm flipV="1">
            <a:off x="5531132" y="2195156"/>
            <a:ext cx="351356" cy="111959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E497EE5F-238E-AD41-ACE9-D81F66A531DB}"/>
              </a:ext>
            </a:extLst>
          </p:cNvPr>
          <p:cNvSpPr/>
          <p:nvPr/>
        </p:nvSpPr>
        <p:spPr>
          <a:xfrm>
            <a:off x="7266216" y="3762526"/>
            <a:ext cx="827999" cy="503999"/>
          </a:xfrm>
          <a:prstGeom prst="ellipse">
            <a:avLst/>
          </a:prstGeom>
          <a:solidFill>
            <a:schemeClr val="bg1"/>
          </a:solidFill>
          <a:ln w="12700">
            <a:solidFill>
              <a:srgbClr val="0F76B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Improve Cost Control</a:t>
            </a:r>
          </a:p>
        </p:txBody>
      </p:sp>
      <p:cxnSp>
        <p:nvCxnSpPr>
          <p:cNvPr id="31" name="Curved Connector 30">
            <a:extLst>
              <a:ext uri="{FF2B5EF4-FFF2-40B4-BE49-F238E27FC236}">
                <a16:creationId xmlns:a16="http://schemas.microsoft.com/office/drawing/2014/main" id="{BEEA9C06-E1AB-4C42-895C-B47ECED45DAB}"/>
              </a:ext>
            </a:extLst>
          </p:cNvPr>
          <p:cNvCxnSpPr>
            <a:stCxn id="18" idx="0"/>
            <a:endCxn id="30" idx="4"/>
          </p:cNvCxnSpPr>
          <p:nvPr/>
        </p:nvCxnSpPr>
        <p:spPr>
          <a:xfrm rot="5400000" flipH="1" flipV="1">
            <a:off x="7236727" y="4255178"/>
            <a:ext cx="432142" cy="454836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>
            <a:extLst>
              <a:ext uri="{FF2B5EF4-FFF2-40B4-BE49-F238E27FC236}">
                <a16:creationId xmlns:a16="http://schemas.microsoft.com/office/drawing/2014/main" id="{F6492015-A523-D94A-B41B-16BA8C4CE2D7}"/>
              </a:ext>
            </a:extLst>
          </p:cNvPr>
          <p:cNvCxnSpPr>
            <a:stCxn id="14" idx="2"/>
            <a:endCxn id="13" idx="6"/>
          </p:cNvCxnSpPr>
          <p:nvPr/>
        </p:nvCxnSpPr>
        <p:spPr>
          <a:xfrm rot="10800000">
            <a:off x="6710487" y="2195157"/>
            <a:ext cx="345170" cy="111959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>
            <a:extLst>
              <a:ext uri="{FF2B5EF4-FFF2-40B4-BE49-F238E27FC236}">
                <a16:creationId xmlns:a16="http://schemas.microsoft.com/office/drawing/2014/main" id="{C05F6F46-DD81-6243-85C9-250D693AF6F3}"/>
              </a:ext>
            </a:extLst>
          </p:cNvPr>
          <p:cNvCxnSpPr>
            <a:stCxn id="21" idx="0"/>
            <a:endCxn id="14" idx="3"/>
          </p:cNvCxnSpPr>
          <p:nvPr/>
        </p:nvCxnSpPr>
        <p:spPr>
          <a:xfrm rot="5400000" flipH="1" flipV="1">
            <a:off x="6531691" y="2244032"/>
            <a:ext cx="403950" cy="886497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>
            <a:extLst>
              <a:ext uri="{FF2B5EF4-FFF2-40B4-BE49-F238E27FC236}">
                <a16:creationId xmlns:a16="http://schemas.microsoft.com/office/drawing/2014/main" id="{8B5B0D40-18E3-E94E-A182-9C2FA97D4922}"/>
              </a:ext>
            </a:extLst>
          </p:cNvPr>
          <p:cNvCxnSpPr>
            <a:stCxn id="18" idx="0"/>
            <a:endCxn id="16" idx="4"/>
          </p:cNvCxnSpPr>
          <p:nvPr/>
        </p:nvCxnSpPr>
        <p:spPr>
          <a:xfrm rot="16200000" flipV="1">
            <a:off x="6762638" y="4235925"/>
            <a:ext cx="429052" cy="496432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>
            <a:extLst>
              <a:ext uri="{FF2B5EF4-FFF2-40B4-BE49-F238E27FC236}">
                <a16:creationId xmlns:a16="http://schemas.microsoft.com/office/drawing/2014/main" id="{F3EDA256-DC05-BE41-8A29-44D7E8A80B5E}"/>
              </a:ext>
            </a:extLst>
          </p:cNvPr>
          <p:cNvCxnSpPr>
            <a:stCxn id="12" idx="0"/>
            <a:endCxn id="16" idx="4"/>
          </p:cNvCxnSpPr>
          <p:nvPr/>
        </p:nvCxnSpPr>
        <p:spPr>
          <a:xfrm rot="5400000" flipH="1" flipV="1">
            <a:off x="6275201" y="4244921"/>
            <a:ext cx="429052" cy="478441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>
            <a:extLst>
              <a:ext uri="{FF2B5EF4-FFF2-40B4-BE49-F238E27FC236}">
                <a16:creationId xmlns:a16="http://schemas.microsoft.com/office/drawing/2014/main" id="{22D6AE11-2192-F14B-9CB4-25BFA8B89DF7}"/>
              </a:ext>
            </a:extLst>
          </p:cNvPr>
          <p:cNvCxnSpPr>
            <a:stCxn id="19" idx="0"/>
            <a:endCxn id="17" idx="4"/>
          </p:cNvCxnSpPr>
          <p:nvPr/>
        </p:nvCxnSpPr>
        <p:spPr>
          <a:xfrm rot="5400000" flipH="1" flipV="1">
            <a:off x="5314070" y="4231232"/>
            <a:ext cx="429000" cy="505873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>
            <a:extLst>
              <a:ext uri="{FF2B5EF4-FFF2-40B4-BE49-F238E27FC236}">
                <a16:creationId xmlns:a16="http://schemas.microsoft.com/office/drawing/2014/main" id="{DEDF10D1-A55C-6B4C-A96B-B8F5FB14A165}"/>
              </a:ext>
            </a:extLst>
          </p:cNvPr>
          <p:cNvCxnSpPr>
            <a:stCxn id="12" idx="0"/>
            <a:endCxn id="17" idx="4"/>
          </p:cNvCxnSpPr>
          <p:nvPr/>
        </p:nvCxnSpPr>
        <p:spPr>
          <a:xfrm rot="16200000" flipV="1">
            <a:off x="5801508" y="4249668"/>
            <a:ext cx="428999" cy="469000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2A256842-E0B1-A342-AD46-C1688AB076D8}"/>
              </a:ext>
            </a:extLst>
          </p:cNvPr>
          <p:cNvCxnSpPr>
            <a:stCxn id="19" idx="0"/>
            <a:endCxn id="20" idx="4"/>
          </p:cNvCxnSpPr>
          <p:nvPr/>
        </p:nvCxnSpPr>
        <p:spPr>
          <a:xfrm rot="16200000" flipV="1">
            <a:off x="4832199" y="4255233"/>
            <a:ext cx="434715" cy="452156"/>
          </a:xfrm>
          <a:prstGeom prst="curvedConnector3">
            <a:avLst>
              <a:gd name="adj1" fmla="val 50000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eform 42">
            <a:extLst>
              <a:ext uri="{FF2B5EF4-FFF2-40B4-BE49-F238E27FC236}">
                <a16:creationId xmlns:a16="http://schemas.microsoft.com/office/drawing/2014/main" id="{9449DF9A-E82F-8E46-9619-3F8389600406}"/>
              </a:ext>
            </a:extLst>
          </p:cNvPr>
          <p:cNvSpPr/>
          <p:nvPr/>
        </p:nvSpPr>
        <p:spPr>
          <a:xfrm>
            <a:off x="7739670" y="2500378"/>
            <a:ext cx="97482" cy="1259571"/>
          </a:xfrm>
          <a:custGeom>
            <a:avLst/>
            <a:gdLst>
              <a:gd name="connsiteX0" fmla="*/ 36333 w 236423"/>
              <a:gd name="connsiteY0" fmla="*/ 1259571 h 1259571"/>
              <a:gd name="connsiteX1" fmla="*/ 236169 w 236423"/>
              <a:gd name="connsiteY1" fmla="*/ 593452 h 1259571"/>
              <a:gd name="connsiteX2" fmla="*/ 0 w 236423"/>
              <a:gd name="connsiteY2" fmla="*/ 0 h 1259571"/>
              <a:gd name="connsiteX3" fmla="*/ 0 w 236423"/>
              <a:gd name="connsiteY3" fmla="*/ 0 h 1259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423" h="1259571">
                <a:moveTo>
                  <a:pt x="36333" y="1259571"/>
                </a:moveTo>
                <a:cubicBezTo>
                  <a:pt x="139278" y="1031475"/>
                  <a:pt x="242224" y="803380"/>
                  <a:pt x="236169" y="593452"/>
                </a:cubicBezTo>
                <a:cubicBezTo>
                  <a:pt x="230114" y="383524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 w="12700">
            <a:solidFill>
              <a:schemeClr val="tx1">
                <a:lumMod val="65000"/>
                <a:lumOff val="35000"/>
              </a:schemeClr>
            </a:solidFill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7C815061-3402-EE47-9A44-96DAD0515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716004"/>
              </p:ext>
            </p:extLst>
          </p:nvPr>
        </p:nvGraphicFramePr>
        <p:xfrm>
          <a:off x="2907669" y="1260146"/>
          <a:ext cx="6346398" cy="4962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346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8123">
                <a:tc>
                  <a:txBody>
                    <a:bodyPr/>
                    <a:lstStyle/>
                    <a:p>
                      <a:pPr algn="ctr"/>
                      <a:r>
                        <a:rPr lang="en-GB" sz="9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Transforming society through ease of access to ultra-high-speed information services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123">
                <a:tc>
                  <a:txBody>
                    <a:bodyPr/>
                    <a:lstStyle/>
                    <a:p>
                      <a:pPr algn="ctr"/>
                      <a:r>
                        <a:rPr lang="en-GB" sz="900" b="0" i="0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Delivering connectivity and information services that contribute to sustainable living while behaving ethically and responsibly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25434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Intrafocus">
      <a:dk1>
        <a:sysClr val="windowText" lastClr="000000"/>
      </a:dk1>
      <a:lt1>
        <a:sysClr val="window" lastClr="FFFFFF"/>
      </a:lt1>
      <a:dk2>
        <a:srgbClr val="1F497D"/>
      </a:dk2>
      <a:lt2>
        <a:srgbClr val="ECECEC"/>
      </a:lt2>
      <a:accent1>
        <a:srgbClr val="AD1221"/>
      </a:accent1>
      <a:accent2>
        <a:srgbClr val="0066CC"/>
      </a:accent2>
      <a:accent3>
        <a:srgbClr val="17962F"/>
      </a:accent3>
      <a:accent4>
        <a:srgbClr val="F0AD00"/>
      </a:accent4>
      <a:accent5>
        <a:srgbClr val="7E7E7E"/>
      </a:accent5>
      <a:accent6>
        <a:srgbClr val="D5D5D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10265</TotalTime>
  <Words>431</Words>
  <Application>Microsoft Macintosh PowerPoint</Application>
  <PresentationFormat>Widescreen</PresentationFormat>
  <Paragraphs>137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Myriad Pro</vt:lpstr>
      <vt:lpstr>Myriad Pro Light</vt:lpstr>
      <vt:lpstr>Clarity</vt:lpstr>
      <vt:lpstr>Empty Strategic Plan Summary</vt:lpstr>
      <vt:lpstr>Sample Strategic Plan Summary</vt:lpstr>
      <vt:lpstr>Strategy Map Section Only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Clive Keyte</dc:creator>
  <cp:lastModifiedBy>Clive Keyte</cp:lastModifiedBy>
  <cp:revision>354</cp:revision>
  <cp:lastPrinted>2018-04-23T21:24:11Z</cp:lastPrinted>
  <dcterms:created xsi:type="dcterms:W3CDTF">2011-08-08T07:14:26Z</dcterms:created>
  <dcterms:modified xsi:type="dcterms:W3CDTF">2019-03-14T10:32:27Z</dcterms:modified>
</cp:coreProperties>
</file>