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handoutMasterIdLst>
    <p:handoutMasterId r:id="rId24"/>
  </p:handoutMasterIdLst>
  <p:sldIdLst>
    <p:sldId id="504" r:id="rId2"/>
    <p:sldId id="507" r:id="rId3"/>
    <p:sldId id="506" r:id="rId4"/>
    <p:sldId id="508" r:id="rId5"/>
    <p:sldId id="509" r:id="rId6"/>
    <p:sldId id="286" r:id="rId7"/>
    <p:sldId id="290" r:id="rId8"/>
    <p:sldId id="510" r:id="rId9"/>
    <p:sldId id="288" r:id="rId10"/>
    <p:sldId id="291" r:id="rId11"/>
    <p:sldId id="292" r:id="rId12"/>
    <p:sldId id="511" r:id="rId13"/>
    <p:sldId id="512" r:id="rId14"/>
    <p:sldId id="295" r:id="rId15"/>
    <p:sldId id="514" r:id="rId16"/>
    <p:sldId id="297" r:id="rId17"/>
    <p:sldId id="298" r:id="rId18"/>
    <p:sldId id="513" r:id="rId19"/>
    <p:sldId id="516" r:id="rId20"/>
    <p:sldId id="515" r:id="rId21"/>
    <p:sldId id="484" r:id="rId2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EBB250"/>
    <a:srgbClr val="E17F26"/>
    <a:srgbClr val="4DDA68"/>
    <a:srgbClr val="A4D32A"/>
    <a:srgbClr val="FFEB20"/>
    <a:srgbClr val="FEE59A"/>
    <a:srgbClr val="F35132"/>
    <a:srgbClr val="60E172"/>
    <a:srgbClr val="0F7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18" autoAdjust="0"/>
    <p:restoredTop sz="94762" autoAdjust="0"/>
  </p:normalViewPr>
  <p:slideViewPr>
    <p:cSldViewPr snapToGrid="0">
      <p:cViewPr varScale="1">
        <p:scale>
          <a:sx n="121" d="100"/>
          <a:sy n="121" d="100"/>
        </p:scale>
        <p:origin x="264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39" d="100"/>
          <a:sy n="139" d="100"/>
        </p:scale>
        <p:origin x="4464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95A4EC-1C76-0D49-86E7-69015B34D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89706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z="1100" dirty="0">
                <a:latin typeface="Myriad Pro Light" panose="020B0403030403020204" pitchFamily="34" charset="0"/>
              </a:rPr>
              <a:t>Strategy Workshop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7419EA-1EA2-A241-9FE4-B53115ACFD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52377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z="1100" dirty="0" err="1">
                <a:latin typeface="Myriad Pro Light" panose="020B0403030403020204" pitchFamily="34" charset="0"/>
              </a:rPr>
              <a:t>Exness</a:t>
            </a:r>
            <a:endParaRPr lang="en-GB" sz="1100" dirty="0">
              <a:latin typeface="Myriad Pro Light" panose="020B04030304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35896-DC22-E24F-8F27-115398BCC4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98753" y="9266791"/>
            <a:ext cx="3892996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 Light" panose="020B0403030403020204" pitchFamily="34" charset="0"/>
              </a:rPr>
              <a:t>© Intrafocus Limited 2018. Please do not copy without permission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DAA09-0E93-2949-AE08-A7041184F2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662540" y="9257737"/>
            <a:ext cx="18800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 Light" panose="020B0403030403020204" pitchFamily="34" charset="0"/>
              </a:rPr>
              <a:t>Page </a:t>
            </a:r>
            <a:fld id="{A0719613-41D4-2545-BC7C-7358D555C26B}" type="slidenum">
              <a:rPr lang="en-GB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 Light" panose="020B0403030403020204" pitchFamily="34" charset="0"/>
              </a:rPr>
              <a:t>‹#›</a:t>
            </a:fld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Myriad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408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4837" y="827056"/>
            <a:ext cx="5328000" cy="299763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16048" y="9428163"/>
            <a:ext cx="45720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© Intrafocus Limited 2018.  Please do not copy without permission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32490" y="9428163"/>
            <a:ext cx="146359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GB" dirty="0"/>
              <a:t>Page </a:t>
            </a:r>
            <a:fld id="{6C6CF813-C5E4-4C53-9FEC-70F56F575F5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3219545-7FED-0A48-A6EE-BE70C369B72B}"/>
              </a:ext>
            </a:extLst>
          </p:cNvPr>
          <p:cNvCxnSpPr/>
          <p:nvPr/>
        </p:nvCxnSpPr>
        <p:spPr>
          <a:xfrm>
            <a:off x="734837" y="660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5A71AB-94A5-2A4E-A0A8-BC9D6C4956B0}"/>
              </a:ext>
            </a:extLst>
          </p:cNvPr>
          <p:cNvCxnSpPr/>
          <p:nvPr/>
        </p:nvCxnSpPr>
        <p:spPr>
          <a:xfrm>
            <a:off x="734837" y="696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9BF9985-D351-6548-81C1-EFB804D34F2F}"/>
              </a:ext>
            </a:extLst>
          </p:cNvPr>
          <p:cNvCxnSpPr/>
          <p:nvPr/>
        </p:nvCxnSpPr>
        <p:spPr>
          <a:xfrm>
            <a:off x="734837" y="732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A89AED5-8183-F34B-B6AF-2DF7B935169B}"/>
              </a:ext>
            </a:extLst>
          </p:cNvPr>
          <p:cNvCxnSpPr/>
          <p:nvPr/>
        </p:nvCxnSpPr>
        <p:spPr>
          <a:xfrm>
            <a:off x="734837" y="768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564FF21-DC6F-984C-9FAB-1630F5D8538C}"/>
              </a:ext>
            </a:extLst>
          </p:cNvPr>
          <p:cNvCxnSpPr/>
          <p:nvPr/>
        </p:nvCxnSpPr>
        <p:spPr>
          <a:xfrm>
            <a:off x="734837" y="804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2F78DBE-8F64-014A-B412-C0F7374AC1E7}"/>
              </a:ext>
            </a:extLst>
          </p:cNvPr>
          <p:cNvCxnSpPr/>
          <p:nvPr/>
        </p:nvCxnSpPr>
        <p:spPr>
          <a:xfrm>
            <a:off x="734837" y="840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EA24E48-087D-E947-AE6F-D642E0EA33DE}"/>
              </a:ext>
            </a:extLst>
          </p:cNvPr>
          <p:cNvCxnSpPr/>
          <p:nvPr/>
        </p:nvCxnSpPr>
        <p:spPr>
          <a:xfrm>
            <a:off x="734837" y="624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9556F98-E597-214F-AEAC-F1A19B2F5419}"/>
              </a:ext>
            </a:extLst>
          </p:cNvPr>
          <p:cNvCxnSpPr/>
          <p:nvPr/>
        </p:nvCxnSpPr>
        <p:spPr>
          <a:xfrm>
            <a:off x="734837" y="588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D69EC96-950E-9740-8140-A8C3AC712A2E}"/>
              </a:ext>
            </a:extLst>
          </p:cNvPr>
          <p:cNvCxnSpPr/>
          <p:nvPr/>
        </p:nvCxnSpPr>
        <p:spPr>
          <a:xfrm>
            <a:off x="734837" y="5529409"/>
            <a:ext cx="5328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005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025" y="735013"/>
            <a:ext cx="5438775" cy="3059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62837" y="9428163"/>
            <a:ext cx="5455388" cy="4984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© Intrafocus Limited 2018.  Please do not copy without permission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5E7EB6B2-96F2-4896-A17C-28BC79159B6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30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9450" y="800100"/>
            <a:ext cx="5438775" cy="3059113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Page </a:t>
            </a:r>
            <a:fld id="{5E7EB6B2-96F2-4896-A17C-28BC79159B63}" type="slidenum">
              <a:rPr lang="en-GB" smtClean="0"/>
              <a:t>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EC9AC-BDEF-1541-8944-9E35413F4953}"/>
              </a:ext>
            </a:extLst>
          </p:cNvPr>
          <p:cNvSpPr txBox="1">
            <a:spLocks/>
          </p:cNvSpPr>
          <p:nvPr/>
        </p:nvSpPr>
        <p:spPr>
          <a:xfrm>
            <a:off x="679450" y="9428163"/>
            <a:ext cx="54553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© Intrafocus Limited 2018.  Please do not copy without permission</a:t>
            </a:r>
          </a:p>
        </p:txBody>
      </p:sp>
    </p:spTree>
    <p:extLst>
      <p:ext uri="{BB962C8B-B14F-4D97-AF65-F5344CB8AC3E}">
        <p14:creationId xmlns:p14="http://schemas.microsoft.com/office/powerpoint/2010/main" val="3135839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81128"/>
            <a:ext cx="6096000" cy="5334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  <a:latin typeface="Lato" panose="020F0502020204030203" pitchFamily="34" charset="7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649527"/>
            <a:ext cx="5310554" cy="200414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12192000" cy="11936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EA19A2F-8EEA-F844-8CCC-D4FA445731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94713"/>
            <a:ext cx="2327709" cy="4378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5240" y="3102505"/>
            <a:ext cx="10231120" cy="849956"/>
          </a:xfrm>
        </p:spPr>
        <p:txBody>
          <a:bodyPr>
            <a:noAutofit/>
          </a:bodyPr>
          <a:lstStyle>
            <a:lvl1pPr marL="0" indent="0" algn="l">
              <a:buNone/>
              <a:defRPr sz="4000" b="0" i="0">
                <a:solidFill>
                  <a:srgbClr val="404040"/>
                </a:solidFill>
                <a:latin typeface="Lato" panose="020F0502020204030203" pitchFamily="34" charset="7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12192000" cy="11936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05F7CEE-BC4E-5B4F-BEB9-45A95213B8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60" y="5211757"/>
            <a:ext cx="2327709" cy="43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8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11115"/>
            <a:ext cx="10972800" cy="5465885"/>
          </a:xfrm>
        </p:spPr>
        <p:txBody>
          <a:bodyPr/>
          <a:lstStyle>
            <a:lvl1pPr>
              <a:spcBef>
                <a:spcPts val="900"/>
              </a:spcBef>
              <a:buClr>
                <a:schemeClr val="tx1">
                  <a:lumMod val="50000"/>
                  <a:lumOff val="50000"/>
                </a:schemeClr>
              </a:buClr>
              <a:defRPr>
                <a:latin typeface="Myriad Pro" panose="020B0503030403020204" pitchFamily="34" charset="0"/>
              </a:defRPr>
            </a:lvl1pPr>
            <a:lvl2pPr>
              <a:spcBef>
                <a:spcPts val="900"/>
              </a:spcBef>
              <a:buClr>
                <a:schemeClr val="tx1">
                  <a:lumMod val="50000"/>
                  <a:lumOff val="50000"/>
                </a:schemeClr>
              </a:buClr>
              <a:defRPr>
                <a:latin typeface="Myriad Pro" panose="020B0503030403020204" pitchFamily="34" charset="0"/>
              </a:defRPr>
            </a:lvl2pPr>
            <a:lvl3pPr>
              <a:spcBef>
                <a:spcPts val="900"/>
              </a:spcBef>
              <a:buClr>
                <a:schemeClr val="tx1">
                  <a:lumMod val="50000"/>
                  <a:lumOff val="50000"/>
                </a:schemeClr>
              </a:buClr>
              <a:defRPr>
                <a:latin typeface="Myriad Pro" panose="020B0503030403020204" pitchFamily="34" charset="0"/>
              </a:defRPr>
            </a:lvl3pPr>
            <a:lvl4pPr>
              <a:spcBef>
                <a:spcPts val="900"/>
              </a:spcBef>
              <a:buClr>
                <a:schemeClr val="tx1">
                  <a:lumMod val="50000"/>
                  <a:lumOff val="50000"/>
                </a:schemeClr>
              </a:buClr>
              <a:defRPr>
                <a:latin typeface="Myriad Pro" panose="020B0503030403020204" pitchFamily="34" charset="0"/>
              </a:defRPr>
            </a:lvl4pPr>
            <a:lvl5pPr>
              <a:spcBef>
                <a:spcPts val="900"/>
              </a:spcBef>
              <a:buClr>
                <a:schemeClr val="tx1">
                  <a:lumMod val="50000"/>
                  <a:lumOff val="50000"/>
                </a:schemeClr>
              </a:buCl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649527"/>
            <a:ext cx="5400675" cy="200414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10775" y="6655877"/>
            <a:ext cx="2181225" cy="200414"/>
          </a:xfrm>
        </p:spPr>
        <p:txBody>
          <a:bodyPr/>
          <a:lstStyle>
            <a:lvl1pPr algn="ctr"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93601"/>
            <a:ext cx="5384800" cy="519805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2000"/>
            </a:lvl1pPr>
            <a:lvl2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800"/>
            </a:lvl2pPr>
            <a:lvl3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600"/>
            </a:lvl3pPr>
            <a:lvl4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400"/>
            </a:lvl4pPr>
            <a:lvl5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93601"/>
            <a:ext cx="5384800" cy="519805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2000"/>
            </a:lvl1pPr>
            <a:lvl2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800"/>
            </a:lvl2pPr>
            <a:lvl3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600"/>
            </a:lvl3pPr>
            <a:lvl4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400"/>
            </a:lvl4pPr>
            <a:lvl5pPr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649527"/>
            <a:ext cx="5398477" cy="200414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70477" y="6649526"/>
            <a:ext cx="2221523" cy="208474"/>
          </a:xfrm>
        </p:spPr>
        <p:txBody>
          <a:bodyPr/>
          <a:lstStyle>
            <a:lvl1pPr algn="ctr">
              <a:defRPr/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41402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AD12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799220"/>
            <a:ext cx="524256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041402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AD122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1799220"/>
            <a:ext cx="524256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809"/>
            <a:ext cx="8887839" cy="58033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068884"/>
            <a:ext cx="2852928" cy="659062"/>
          </a:xfrm>
        </p:spPr>
        <p:txBody>
          <a:bodyPr anchor="b">
            <a:noAutofit/>
          </a:bodyPr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068883"/>
            <a:ext cx="7620000" cy="530103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852857"/>
            <a:ext cx="2852928" cy="45213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621" y="1115354"/>
            <a:ext cx="2856907" cy="550137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1115354"/>
            <a:ext cx="7872520" cy="5223303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790402"/>
            <a:ext cx="2852928" cy="458601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17737" y="1115355"/>
            <a:ext cx="1064663" cy="5145281"/>
          </a:xfrm>
        </p:spPr>
        <p:txBody>
          <a:bodyPr vert="eaVert" anchor="b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1115355"/>
            <a:ext cx="9647636" cy="514528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1191" y="46374"/>
            <a:ext cx="8540778" cy="580335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72782"/>
            <a:ext cx="10972800" cy="5304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49527"/>
            <a:ext cx="12192000" cy="21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6424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649527"/>
            <a:ext cx="38608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649527"/>
            <a:ext cx="54864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6649527"/>
            <a:ext cx="14224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0" y="659785"/>
            <a:ext cx="12192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5C92C84-1770-BC4B-BCAB-9DEE70E31916}"/>
              </a:ext>
            </a:extLst>
          </p:cNvPr>
          <p:cNvSpPr/>
          <p:nvPr userDrawn="1"/>
        </p:nvSpPr>
        <p:spPr>
          <a:xfrm>
            <a:off x="10004173" y="6649527"/>
            <a:ext cx="2187828" cy="216000"/>
          </a:xfrm>
          <a:prstGeom prst="rect">
            <a:avLst/>
          </a:prstGeom>
          <a:solidFill>
            <a:srgbClr val="EBB2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718DDF-EB4A-624A-AAC4-607E33EB0DB8}"/>
              </a:ext>
            </a:extLst>
          </p:cNvPr>
          <p:cNvSpPr txBox="1">
            <a:spLocks/>
          </p:cNvSpPr>
          <p:nvPr userDrawn="1"/>
        </p:nvSpPr>
        <p:spPr>
          <a:xfrm>
            <a:off x="10004172" y="6638257"/>
            <a:ext cx="2187827" cy="231775"/>
          </a:xfrm>
          <a:prstGeom prst="rect">
            <a:avLst/>
          </a:prstGeom>
        </p:spPr>
        <p:txBody>
          <a:bodyPr anchor="t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FEC368-1D7A-4F81-ABF6-AE0E36BAF64C}" type="slidenum">
              <a:rPr lang="en-US" sz="1000" smtClean="0">
                <a:solidFill>
                  <a:schemeClr val="bg1"/>
                </a:solidFill>
              </a:rPr>
              <a:pPr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A5EE069-07E7-7C49-9847-2ED37B1E51B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335" y="109392"/>
            <a:ext cx="464129" cy="4641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1" r:id="rId9"/>
    <p:sldLayoutId id="2147483972" r:id="rId1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i="0" kern="1200" spc="-100" baseline="0">
          <a:solidFill>
            <a:srgbClr val="404040"/>
          </a:solidFill>
          <a:latin typeface="Lato Light" panose="020F0302020204030203" pitchFamily="34" charset="77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900"/>
        </a:spcBef>
        <a:buClr>
          <a:srgbClr val="EE1C25"/>
        </a:buClr>
        <a:buSzPct val="85000"/>
        <a:buFont typeface="Arial" pitchFamily="34" charset="0"/>
        <a:buChar char="•"/>
        <a:defRPr sz="2400" kern="1200">
          <a:solidFill>
            <a:srgbClr val="404040"/>
          </a:solidFill>
          <a:latin typeface="Lato" panose="020F0502020204030203" pitchFamily="34" charset="77"/>
          <a:ea typeface="+mn-ea"/>
          <a:cs typeface="+mn-cs"/>
        </a:defRPr>
      </a:lvl1pPr>
      <a:lvl2pPr marL="457200" indent="-182880" algn="l" defTabSz="914400" rtl="0" eaLnBrk="1" latinLnBrk="0" hangingPunct="1">
        <a:spcBef>
          <a:spcPts val="900"/>
        </a:spcBef>
        <a:buClr>
          <a:srgbClr val="EE1C25"/>
        </a:buClr>
        <a:buSzPct val="85000"/>
        <a:buFont typeface="Arial" pitchFamily="34" charset="0"/>
        <a:buChar char="•"/>
        <a:defRPr sz="2000" kern="1200">
          <a:solidFill>
            <a:srgbClr val="404040"/>
          </a:solidFill>
          <a:latin typeface="Lato" panose="020F0502020204030203" pitchFamily="34" charset="77"/>
          <a:ea typeface="+mn-ea"/>
          <a:cs typeface="+mn-cs"/>
        </a:defRPr>
      </a:lvl2pPr>
      <a:lvl3pPr marL="731520" indent="-182880" algn="l" defTabSz="914400" rtl="0" eaLnBrk="1" latinLnBrk="0" hangingPunct="1">
        <a:spcBef>
          <a:spcPts val="900"/>
        </a:spcBef>
        <a:buClr>
          <a:srgbClr val="EE1C25"/>
        </a:buClr>
        <a:buSzPct val="90000"/>
        <a:buFont typeface="Arial" pitchFamily="34" charset="0"/>
        <a:buChar char="•"/>
        <a:defRPr sz="1800" kern="1200">
          <a:solidFill>
            <a:srgbClr val="404040"/>
          </a:solidFill>
          <a:latin typeface="Lato" panose="020F0502020204030203" pitchFamily="34" charset="77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ts val="900"/>
        </a:spcBef>
        <a:buClr>
          <a:srgbClr val="EE1C25"/>
        </a:buClr>
        <a:buFont typeface="Arial" pitchFamily="34" charset="0"/>
        <a:buChar char="•"/>
        <a:defRPr sz="1600" kern="1200">
          <a:solidFill>
            <a:srgbClr val="404040"/>
          </a:solidFill>
          <a:latin typeface="Lato" panose="020F0502020204030203" pitchFamily="34" charset="77"/>
          <a:ea typeface="+mn-ea"/>
          <a:cs typeface="+mn-cs"/>
        </a:defRPr>
      </a:lvl4pPr>
      <a:lvl5pPr marL="1337310" indent="-285750" algn="l" defTabSz="914400" rtl="0" eaLnBrk="1" latinLnBrk="0" hangingPunct="1">
        <a:spcBef>
          <a:spcPts val="900"/>
        </a:spcBef>
        <a:buClr>
          <a:srgbClr val="EE1C25"/>
        </a:buClr>
        <a:buSzPct val="100000"/>
        <a:buFont typeface="Arial" pitchFamily="34" charset="0"/>
        <a:buChar char="•"/>
        <a:defRPr sz="1400" kern="1200" baseline="0">
          <a:solidFill>
            <a:srgbClr val="404040"/>
          </a:solidFill>
          <a:latin typeface="Lato" panose="020F0502020204030203" pitchFamily="34" charset="77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rafocus.com/spider-impact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Strategy Maps</a:t>
            </a:r>
          </a:p>
          <a:p>
            <a:r>
              <a:rPr lang="en-GB" sz="2800" dirty="0"/>
              <a:t>A selection of editable strategy maps</a:t>
            </a:r>
          </a:p>
        </p:txBody>
      </p:sp>
    </p:spTree>
    <p:extLst>
      <p:ext uri="{BB962C8B-B14F-4D97-AF65-F5344CB8AC3E}">
        <p14:creationId xmlns:p14="http://schemas.microsoft.com/office/powerpoint/2010/main" val="147353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empty template with oval objectives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8724839" y="3325168"/>
            <a:ext cx="720000" cy="1080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222938" y="3327046"/>
            <a:ext cx="720000" cy="1080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2923879" y="2426358"/>
            <a:ext cx="7302500" cy="825500"/>
          </a:xfrm>
          <a:prstGeom prst="roundRect">
            <a:avLst>
              <a:gd name="adj" fmla="val 7436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2914354" y="5237118"/>
            <a:ext cx="7302500" cy="990600"/>
          </a:xfrm>
          <a:prstGeom prst="roundRect">
            <a:avLst>
              <a:gd name="adj" fmla="val 4701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6150964" y="5129117"/>
            <a:ext cx="720000" cy="1080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945064" y="1222075"/>
            <a:ext cx="7271790" cy="1034951"/>
          </a:xfrm>
          <a:prstGeom prst="roundRect">
            <a:avLst>
              <a:gd name="adj" fmla="val 6032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1558085" y="3433804"/>
            <a:ext cx="1138238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>
                <a:solidFill>
                  <a:srgbClr val="2E3037"/>
                </a:solidFill>
              </a:rPr>
              <a:t>Process Perspective</a:t>
            </a:r>
          </a:p>
        </p:txBody>
      </p:sp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1570797" y="2373406"/>
            <a:ext cx="1087438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>
                <a:solidFill>
                  <a:srgbClr val="2E3037"/>
                </a:solidFill>
              </a:rPr>
              <a:t>Customer Perspective</a:t>
            </a:r>
          </a:p>
        </p:txBody>
      </p:sp>
      <p:sp>
        <p:nvSpPr>
          <p:cNvPr id="14" name="Rectangle 77"/>
          <p:cNvSpPr>
            <a:spLocks noChangeArrowheads="1"/>
          </p:cNvSpPr>
          <p:nvPr/>
        </p:nvSpPr>
        <p:spPr bwMode="auto">
          <a:xfrm>
            <a:off x="1561272" y="1232029"/>
            <a:ext cx="1139825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 dirty="0">
                <a:solidFill>
                  <a:srgbClr val="2E3037"/>
                </a:solidFill>
              </a:rPr>
              <a:t>Financial Perspective</a:t>
            </a:r>
          </a:p>
        </p:txBody>
      </p:sp>
      <p:sp>
        <p:nvSpPr>
          <p:cNvPr id="15" name="Rectangle 46"/>
          <p:cNvSpPr>
            <a:spLocks noChangeArrowheads="1"/>
          </p:cNvSpPr>
          <p:nvPr/>
        </p:nvSpPr>
        <p:spPr bwMode="auto">
          <a:xfrm>
            <a:off x="1556620" y="5232355"/>
            <a:ext cx="1214438" cy="63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r>
              <a:rPr lang="en-US" sz="1200" b="1" dirty="0">
                <a:solidFill>
                  <a:srgbClr val="2E3037"/>
                </a:solidFill>
              </a:rPr>
              <a:t>Organisational</a:t>
            </a:r>
            <a:br>
              <a:rPr lang="en-US" sz="1200" b="1" dirty="0">
                <a:solidFill>
                  <a:srgbClr val="2E3037"/>
                </a:solidFill>
              </a:rPr>
            </a:br>
            <a:r>
              <a:rPr lang="en-US" sz="1200" b="1" dirty="0">
                <a:solidFill>
                  <a:srgbClr val="2E3037"/>
                </a:solidFill>
              </a:rPr>
              <a:t>Capacity</a:t>
            </a:r>
            <a:br>
              <a:rPr lang="en-US" sz="1200" b="1" dirty="0">
                <a:solidFill>
                  <a:srgbClr val="2E3037"/>
                </a:solidFill>
              </a:rPr>
            </a:br>
            <a:r>
              <a:rPr lang="en-US" sz="1200" b="1" dirty="0">
                <a:solidFill>
                  <a:srgbClr val="2E3037"/>
                </a:solidFill>
              </a:rPr>
              <a:t>Perspective</a:t>
            </a: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5403554" y="3429000"/>
            <a:ext cx="2349500" cy="1656184"/>
          </a:xfrm>
          <a:prstGeom prst="roundRect">
            <a:avLst>
              <a:gd name="adj" fmla="val 337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>
            <a:off x="7930854" y="3429000"/>
            <a:ext cx="2286000" cy="1656184"/>
          </a:xfrm>
          <a:prstGeom prst="roundRect">
            <a:avLst>
              <a:gd name="adj" fmla="val 2353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2926780" y="3429000"/>
            <a:ext cx="2324373" cy="1643062"/>
          </a:xfrm>
          <a:prstGeom prst="roundRect">
            <a:avLst>
              <a:gd name="adj" fmla="val 378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Ctr="1"/>
          <a:lstStyle/>
          <a:p>
            <a:pPr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8091191" y="4309492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" name="Oval 25"/>
          <p:cNvSpPr>
            <a:spLocks noChangeArrowheads="1"/>
          </p:cNvSpPr>
          <p:nvPr/>
        </p:nvSpPr>
        <p:spPr bwMode="auto">
          <a:xfrm>
            <a:off x="5653613" y="3663379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1" name="Oval 26"/>
          <p:cNvSpPr>
            <a:spLocks noChangeArrowheads="1"/>
          </p:cNvSpPr>
          <p:nvPr/>
        </p:nvSpPr>
        <p:spPr bwMode="auto">
          <a:xfrm>
            <a:off x="8840491" y="3585592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2" name="Oval 27"/>
          <p:cNvSpPr>
            <a:spLocks noChangeArrowheads="1"/>
          </p:cNvSpPr>
          <p:nvPr/>
        </p:nvSpPr>
        <p:spPr bwMode="auto">
          <a:xfrm>
            <a:off x="3874791" y="3601939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3011191" y="4351239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4725691" y="4376639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5" name="Oval 34"/>
          <p:cNvSpPr>
            <a:spLocks noChangeArrowheads="1"/>
          </p:cNvSpPr>
          <p:nvPr/>
        </p:nvSpPr>
        <p:spPr bwMode="auto">
          <a:xfrm>
            <a:off x="3332965" y="5448255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3874790" y="1570110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7" name="Oval 38"/>
          <p:cNvSpPr>
            <a:spLocks noChangeArrowheads="1"/>
          </p:cNvSpPr>
          <p:nvPr/>
        </p:nvSpPr>
        <p:spPr bwMode="auto">
          <a:xfrm>
            <a:off x="8042773" y="154928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8" name="Oval 40"/>
          <p:cNvSpPr>
            <a:spLocks noChangeArrowheads="1"/>
          </p:cNvSpPr>
          <p:nvPr/>
        </p:nvSpPr>
        <p:spPr bwMode="auto">
          <a:xfrm>
            <a:off x="6408441" y="437663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1561272" y="2882993"/>
            <a:ext cx="1239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solidFill>
                  <a:srgbClr val="2E3037"/>
                </a:solidFill>
                <a:latin typeface="Arial Narrow" pitchFamily="1" charset="0"/>
              </a:rPr>
              <a:t>How should we appear to customers?</a:t>
            </a:r>
          </a:p>
        </p:txBody>
      </p:sp>
      <p:sp>
        <p:nvSpPr>
          <p:cNvPr id="30" name="Text Box 42"/>
          <p:cNvSpPr txBox="1">
            <a:spLocks noChangeArrowheads="1"/>
          </p:cNvSpPr>
          <p:nvPr/>
        </p:nvSpPr>
        <p:spPr bwMode="auto">
          <a:xfrm>
            <a:off x="1573960" y="3856079"/>
            <a:ext cx="1062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solidFill>
                  <a:srgbClr val="2E3037"/>
                </a:solidFill>
                <a:latin typeface="Arial Narrow" pitchFamily="1" charset="0"/>
              </a:rPr>
              <a:t>At what do we need to excel to fulfill customer expectations?</a:t>
            </a:r>
          </a:p>
        </p:txBody>
      </p:sp>
      <p:sp>
        <p:nvSpPr>
          <p:cNvPr id="31" name="Text Box 43"/>
          <p:cNvSpPr txBox="1">
            <a:spLocks noChangeArrowheads="1"/>
          </p:cNvSpPr>
          <p:nvPr/>
        </p:nvSpPr>
        <p:spPr bwMode="auto">
          <a:xfrm>
            <a:off x="1585195" y="5780042"/>
            <a:ext cx="1303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solidFill>
                  <a:srgbClr val="2E3037"/>
                </a:solidFill>
                <a:latin typeface="Arial Narrow" pitchFamily="1" charset="0"/>
              </a:rPr>
              <a:t>How will we sustain our ability to improve?</a:t>
            </a:r>
          </a:p>
        </p:txBody>
      </p:sp>
      <p:sp>
        <p:nvSpPr>
          <p:cNvPr id="32" name="Text Box 44"/>
          <p:cNvSpPr txBox="1">
            <a:spLocks noChangeArrowheads="1"/>
          </p:cNvSpPr>
          <p:nvPr/>
        </p:nvSpPr>
        <p:spPr bwMode="auto">
          <a:xfrm>
            <a:off x="1564447" y="1663829"/>
            <a:ext cx="13033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solidFill>
                  <a:srgbClr val="2E3037"/>
                </a:solidFill>
                <a:latin typeface="Arial Narrow" pitchFamily="1" charset="0"/>
              </a:rPr>
              <a:t>What are our most important financial outcomes?</a:t>
            </a:r>
          </a:p>
        </p:txBody>
      </p:sp>
      <p:sp>
        <p:nvSpPr>
          <p:cNvPr id="33" name="AutoShape 45"/>
          <p:cNvSpPr>
            <a:spLocks noChangeArrowheads="1"/>
          </p:cNvSpPr>
          <p:nvPr/>
        </p:nvSpPr>
        <p:spPr bwMode="auto">
          <a:xfrm>
            <a:off x="3827284" y="3321000"/>
            <a:ext cx="720000" cy="1080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34" name="AutoShape 46"/>
          <p:cNvSpPr>
            <a:spLocks noChangeArrowheads="1"/>
          </p:cNvSpPr>
          <p:nvPr/>
        </p:nvSpPr>
        <p:spPr bwMode="auto">
          <a:xfrm>
            <a:off x="6210533" y="2319406"/>
            <a:ext cx="720000" cy="1080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35" name="Oval 47"/>
          <p:cNvSpPr>
            <a:spLocks noChangeArrowheads="1"/>
          </p:cNvSpPr>
          <p:nvPr/>
        </p:nvSpPr>
        <p:spPr bwMode="auto">
          <a:xfrm>
            <a:off x="5944891" y="1062111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cxnSp>
        <p:nvCxnSpPr>
          <p:cNvPr id="36" name="AutoShape 48"/>
          <p:cNvCxnSpPr>
            <a:cxnSpLocks noChangeShapeType="1"/>
          </p:cNvCxnSpPr>
          <p:nvPr/>
        </p:nvCxnSpPr>
        <p:spPr bwMode="auto">
          <a:xfrm rot="5400000" flipH="1" flipV="1">
            <a:off x="5074941" y="700161"/>
            <a:ext cx="242886" cy="1497013"/>
          </a:xfrm>
          <a:prstGeom prst="curvedConnector2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51"/>
          <p:cNvCxnSpPr>
            <a:cxnSpLocks noChangeShapeType="1"/>
          </p:cNvCxnSpPr>
          <p:nvPr/>
        </p:nvCxnSpPr>
        <p:spPr bwMode="auto">
          <a:xfrm rot="16200000" flipV="1">
            <a:off x="7742432" y="675858"/>
            <a:ext cx="222064" cy="1524795"/>
          </a:xfrm>
          <a:prstGeom prst="curvedConnector2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val 34"/>
          <p:cNvSpPr>
            <a:spLocks noChangeArrowheads="1"/>
          </p:cNvSpPr>
          <p:nvPr/>
        </p:nvSpPr>
        <p:spPr bwMode="auto">
          <a:xfrm>
            <a:off x="5656645" y="5467305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39" name="Oval 34"/>
          <p:cNvSpPr>
            <a:spLocks noChangeArrowheads="1"/>
          </p:cNvSpPr>
          <p:nvPr/>
        </p:nvSpPr>
        <p:spPr bwMode="auto">
          <a:xfrm>
            <a:off x="8042773" y="5448255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40" name="Oval 34"/>
          <p:cNvSpPr>
            <a:spLocks noChangeArrowheads="1"/>
          </p:cNvSpPr>
          <p:nvPr/>
        </p:nvSpPr>
        <p:spPr bwMode="auto">
          <a:xfrm>
            <a:off x="3406850" y="2564942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7986172" y="2564940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42" name="Oval 34"/>
          <p:cNvSpPr>
            <a:spLocks noChangeArrowheads="1"/>
          </p:cNvSpPr>
          <p:nvPr/>
        </p:nvSpPr>
        <p:spPr bwMode="auto">
          <a:xfrm>
            <a:off x="5723985" y="2564941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8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Empty frame with vision, mission and core values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27477" y="2769489"/>
            <a:ext cx="8737046" cy="107028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Customer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727477" y="1987603"/>
            <a:ext cx="8737046" cy="69883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Financial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727477" y="3922834"/>
            <a:ext cx="8737046" cy="108110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Internal  Processes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727477" y="5086999"/>
            <a:ext cx="8737046" cy="69883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Organisational Capacity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1727477" y="1172779"/>
            <a:ext cx="8737046" cy="27139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Vision:</a:t>
            </a:r>
          </a:p>
        </p:txBody>
      </p:sp>
      <p:sp>
        <p:nvSpPr>
          <p:cNvPr id="9" name="Rectangle 8"/>
          <p:cNvSpPr/>
          <p:nvPr/>
        </p:nvSpPr>
        <p:spPr>
          <a:xfrm>
            <a:off x="1727477" y="1525469"/>
            <a:ext cx="8737046" cy="29036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Mission: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727477" y="5868885"/>
            <a:ext cx="8737046" cy="26536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05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  Core Values:</a:t>
            </a:r>
          </a:p>
        </p:txBody>
      </p:sp>
    </p:spTree>
    <p:extLst>
      <p:ext uri="{BB962C8B-B14F-4D97-AF65-F5344CB8AC3E}">
        <p14:creationId xmlns:p14="http://schemas.microsoft.com/office/powerpoint/2010/main" val="182667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662AB-A90F-939D-31A4-A170CF20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Empty frame with strong colours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02C483-191A-74A5-776D-0696DD9BB8F3}"/>
              </a:ext>
            </a:extLst>
          </p:cNvPr>
          <p:cNvSpPr/>
          <p:nvPr/>
        </p:nvSpPr>
        <p:spPr>
          <a:xfrm>
            <a:off x="1438353" y="1488033"/>
            <a:ext cx="9061386" cy="1224136"/>
          </a:xfrm>
          <a:prstGeom prst="rect">
            <a:avLst/>
          </a:prstGeom>
          <a:solidFill>
            <a:srgbClr val="5482AB"/>
          </a:solidFill>
          <a:ln w="31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rPr>
              <a:t>Financial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253782-CE6E-2763-048D-F1619D20C2AC}"/>
              </a:ext>
            </a:extLst>
          </p:cNvPr>
          <p:cNvSpPr/>
          <p:nvPr/>
        </p:nvSpPr>
        <p:spPr>
          <a:xfrm>
            <a:off x="1438353" y="2784177"/>
            <a:ext cx="9061386" cy="720080"/>
          </a:xfrm>
          <a:prstGeom prst="rect">
            <a:avLst/>
          </a:prstGeom>
          <a:solidFill>
            <a:srgbClr val="5482AB"/>
          </a:solidFill>
          <a:ln w="31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rPr>
              <a:t>Customers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A193A-A3FE-D1D0-E190-E2E47F40BB54}"/>
              </a:ext>
            </a:extLst>
          </p:cNvPr>
          <p:cNvSpPr/>
          <p:nvPr/>
        </p:nvSpPr>
        <p:spPr>
          <a:xfrm>
            <a:off x="1438353" y="3576265"/>
            <a:ext cx="9061386" cy="1224043"/>
          </a:xfrm>
          <a:prstGeom prst="rect">
            <a:avLst/>
          </a:prstGeom>
          <a:solidFill>
            <a:srgbClr val="5482AB"/>
          </a:solidFill>
          <a:ln w="31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rPr>
              <a:t>Internal Processes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753D8-385D-8056-7DBC-872E821F0075}"/>
              </a:ext>
            </a:extLst>
          </p:cNvPr>
          <p:cNvSpPr/>
          <p:nvPr/>
        </p:nvSpPr>
        <p:spPr>
          <a:xfrm>
            <a:off x="1438353" y="4944417"/>
            <a:ext cx="9061386" cy="720080"/>
          </a:xfrm>
          <a:prstGeom prst="rect">
            <a:avLst/>
          </a:prstGeom>
          <a:solidFill>
            <a:srgbClr val="5482AB"/>
          </a:solidFill>
          <a:ln w="31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bg1"/>
                </a:solidFill>
                <a:latin typeface="Myriad Pro" charset="0"/>
                <a:ea typeface="Myriad Pro" charset="0"/>
                <a:cs typeface="Myriad Pro" charset="0"/>
              </a:rPr>
              <a:t>Organisational Capacity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44EE77-C060-B62A-6879-8F1C36A565C2}"/>
              </a:ext>
            </a:extLst>
          </p:cNvPr>
          <p:cNvSpPr/>
          <p:nvPr/>
        </p:nvSpPr>
        <p:spPr>
          <a:xfrm>
            <a:off x="1438353" y="1127993"/>
            <a:ext cx="9061386" cy="288032"/>
          </a:xfrm>
          <a:prstGeom prst="rect">
            <a:avLst/>
          </a:prstGeom>
          <a:solidFill>
            <a:srgbClr val="EAAB00"/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>
                <a:solidFill>
                  <a:schemeClr val="accent6">
                    <a:lumMod val="25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Vision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7C387D0-F658-2ED1-69D8-8536A645DEEA}"/>
              </a:ext>
            </a:extLst>
          </p:cNvPr>
          <p:cNvSpPr/>
          <p:nvPr/>
        </p:nvSpPr>
        <p:spPr>
          <a:xfrm>
            <a:off x="1438353" y="5808605"/>
            <a:ext cx="9061386" cy="278635"/>
          </a:xfrm>
          <a:prstGeom prst="roundRect">
            <a:avLst>
              <a:gd name="adj" fmla="val 0"/>
            </a:avLst>
          </a:prstGeom>
          <a:solidFill>
            <a:srgbClr val="EAAB00"/>
          </a:solidFill>
          <a:ln w="1270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05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Core Values: </a:t>
            </a:r>
          </a:p>
        </p:txBody>
      </p:sp>
    </p:spTree>
    <p:extLst>
      <p:ext uri="{BB962C8B-B14F-4D97-AF65-F5344CB8AC3E}">
        <p14:creationId xmlns:p14="http://schemas.microsoft.com/office/powerpoint/2010/main" val="302241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AAC82-C140-A799-95AA-FCDD9163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 Coloured with Branding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DC6F82-7A80-5E0F-7FED-8CD460F0D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22" y="929980"/>
            <a:ext cx="1342727" cy="1152477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694E505-BEEC-07C2-35C1-6D2272EA666F}"/>
              </a:ext>
            </a:extLst>
          </p:cNvPr>
          <p:cNvSpPr/>
          <p:nvPr/>
        </p:nvSpPr>
        <p:spPr>
          <a:xfrm>
            <a:off x="2575220" y="1009406"/>
            <a:ext cx="7538312" cy="1096496"/>
          </a:xfrm>
          <a:prstGeom prst="roundRect">
            <a:avLst>
              <a:gd name="adj" fmla="val 3726"/>
            </a:avLst>
          </a:prstGeom>
          <a:solidFill>
            <a:srgbClr val="0F76BD"/>
          </a:solidFill>
          <a:ln>
            <a:solidFill>
              <a:srgbClr val="1B24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Financial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39D7F76-748A-0F6F-F449-C14EDF7105F0}"/>
              </a:ext>
            </a:extLst>
          </p:cNvPr>
          <p:cNvSpPr/>
          <p:nvPr/>
        </p:nvSpPr>
        <p:spPr>
          <a:xfrm>
            <a:off x="2575219" y="2200641"/>
            <a:ext cx="7538312" cy="1241692"/>
          </a:xfrm>
          <a:prstGeom prst="roundRect">
            <a:avLst>
              <a:gd name="adj" fmla="val 3726"/>
            </a:avLst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Customer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098CDD3-47EE-A816-AF0A-F6471B701DDA}"/>
              </a:ext>
            </a:extLst>
          </p:cNvPr>
          <p:cNvSpPr/>
          <p:nvPr/>
        </p:nvSpPr>
        <p:spPr>
          <a:xfrm>
            <a:off x="2575218" y="3574751"/>
            <a:ext cx="7538312" cy="1240336"/>
          </a:xfrm>
          <a:prstGeom prst="roundRect">
            <a:avLst>
              <a:gd name="adj" fmla="val 3726"/>
            </a:avLst>
          </a:prstGeom>
          <a:solidFill>
            <a:srgbClr val="1B247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Process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5AAD5AA-7028-D0EB-222A-714F19CC206A}"/>
              </a:ext>
            </a:extLst>
          </p:cNvPr>
          <p:cNvSpPr/>
          <p:nvPr/>
        </p:nvSpPr>
        <p:spPr>
          <a:xfrm>
            <a:off x="2575217" y="4955321"/>
            <a:ext cx="7538312" cy="1328615"/>
          </a:xfrm>
          <a:prstGeom prst="roundRect">
            <a:avLst>
              <a:gd name="adj" fmla="val 3726"/>
            </a:avLst>
          </a:prstGeom>
          <a:solidFill>
            <a:srgbClr val="F17A29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/>
              <a:t>Capacity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832AD4-DC10-9B2F-4410-68359F212FF0}"/>
              </a:ext>
            </a:extLst>
          </p:cNvPr>
          <p:cNvSpPr txBox="1"/>
          <p:nvPr/>
        </p:nvSpPr>
        <p:spPr>
          <a:xfrm rot="16200000">
            <a:off x="-345144" y="3870005"/>
            <a:ext cx="423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1B2470"/>
                </a:solidFill>
              </a:rPr>
              <a:t>Acme Strategy </a:t>
            </a:r>
            <a:r>
              <a:rPr lang="en-US" sz="3600" dirty="0">
                <a:solidFill>
                  <a:srgbClr val="1B2470"/>
                </a:solidFill>
              </a:rPr>
              <a:t>Map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EEC8D4-FD1A-A0CB-9ED7-C7E8EC8A8821}"/>
              </a:ext>
            </a:extLst>
          </p:cNvPr>
          <p:cNvSpPr/>
          <p:nvPr/>
        </p:nvSpPr>
        <p:spPr>
          <a:xfrm>
            <a:off x="6553261" y="1183685"/>
            <a:ext cx="1249903" cy="7856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dist="381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rgbClr val="1B2470"/>
                </a:solidFill>
              </a:rPr>
              <a:t> Improve Revenue</a:t>
            </a:r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398D1935-5552-0B13-42B9-E0257561B869}"/>
              </a:ext>
            </a:extLst>
          </p:cNvPr>
          <p:cNvCxnSpPr/>
          <p:nvPr/>
        </p:nvCxnSpPr>
        <p:spPr>
          <a:xfrm rot="16200000" flipV="1">
            <a:off x="7597098" y="4551657"/>
            <a:ext cx="781887" cy="708599"/>
          </a:xfrm>
          <a:prstGeom prst="curvedConnector3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7995E8E8-A9BE-7909-0935-4DF7B4EBF398}"/>
              </a:ext>
            </a:extLst>
          </p:cNvPr>
          <p:cNvCxnSpPr/>
          <p:nvPr/>
        </p:nvCxnSpPr>
        <p:spPr>
          <a:xfrm rot="16200000" flipV="1">
            <a:off x="7343424" y="1804164"/>
            <a:ext cx="478106" cy="808527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D20675BD-A389-C17A-E3E2-4588440FEFC0}"/>
              </a:ext>
            </a:extLst>
          </p:cNvPr>
          <p:cNvCxnSpPr/>
          <p:nvPr/>
        </p:nvCxnSpPr>
        <p:spPr>
          <a:xfrm rot="5400000" flipH="1" flipV="1">
            <a:off x="7562164" y="3304748"/>
            <a:ext cx="496152" cy="352999"/>
          </a:xfrm>
          <a:prstGeom prst="curvedConnector3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CD4336E-769A-B7B1-1C49-82D97982408F}"/>
              </a:ext>
            </a:extLst>
          </p:cNvPr>
          <p:cNvSpPr/>
          <p:nvPr/>
        </p:nvSpPr>
        <p:spPr>
          <a:xfrm>
            <a:off x="7361788" y="2447481"/>
            <a:ext cx="1249903" cy="7856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dist="381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rgbClr val="1B2470"/>
                </a:solidFill>
              </a:rPr>
              <a:t> Improve Marketing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AAE240D-4828-C623-0573-2EAA4BFE04AF}"/>
              </a:ext>
            </a:extLst>
          </p:cNvPr>
          <p:cNvSpPr/>
          <p:nvPr/>
        </p:nvSpPr>
        <p:spPr>
          <a:xfrm>
            <a:off x="7008789" y="3729323"/>
            <a:ext cx="1249903" cy="7856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dist="381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rgbClr val="1B2470"/>
                </a:solidFill>
              </a:rPr>
              <a:t> Improve Processes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6D469D9-6C6C-1084-68A4-3EEE714801C5}"/>
              </a:ext>
            </a:extLst>
          </p:cNvPr>
          <p:cNvSpPr/>
          <p:nvPr/>
        </p:nvSpPr>
        <p:spPr>
          <a:xfrm>
            <a:off x="7717388" y="5296900"/>
            <a:ext cx="1249903" cy="78569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dist="381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rgbClr val="1B2470"/>
                </a:solidFill>
              </a:rPr>
              <a:t> Improve Knowledge</a:t>
            </a:r>
          </a:p>
        </p:txBody>
      </p:sp>
    </p:spTree>
    <p:extLst>
      <p:ext uri="{BB962C8B-B14F-4D97-AF65-F5344CB8AC3E}">
        <p14:creationId xmlns:p14="http://schemas.microsoft.com/office/powerpoint/2010/main" val="1051689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integrated strategy map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961D94-E43E-8D68-D455-A24C5BE89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12323"/>
              </p:ext>
            </p:extLst>
          </p:nvPr>
        </p:nvGraphicFramePr>
        <p:xfrm>
          <a:off x="1574464" y="2338251"/>
          <a:ext cx="8661996" cy="4124117"/>
        </p:xfrm>
        <a:graphic>
          <a:graphicData uri="http://schemas.openxmlformats.org/drawingml/2006/table">
            <a:tbl>
              <a:tblPr firstRow="1" bandRow="1"/>
              <a:tblGrid>
                <a:gridCol w="47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Strategic Objectives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KPIs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Targets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Projects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543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0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Financial</a:t>
                      </a:r>
                    </a:p>
                  </a:txBody>
                  <a:tcPr marT="108000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</a:rPr>
                        <a:t>Net profit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Operating costs</a:t>
                      </a:r>
                    </a:p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</a:rPr>
                        <a:t>Revenue in target</a:t>
                      </a:r>
                      <a:r>
                        <a:rPr lang="en-GB" sz="800" b="0" i="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</a:rPr>
                        <a:t> markets</a:t>
                      </a:r>
                      <a:endParaRPr lang="en-GB" sz="800" b="0" i="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 marT="108000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↑ 5% per year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↓ 3% per year</a:t>
                      </a: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↑ 12% per year</a:t>
                      </a:r>
                    </a:p>
                  </a:txBody>
                  <a:tcPr marT="108000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Implement new financial accounting system 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Simplify billing operations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Competitive end user requirements market studies for new UK regions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“Improve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the Offering” two year programme</a:t>
                      </a: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Create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improved offering selection process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Hook into ‘Improve the Offering’ programme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Training programme for new offerings and user interface</a:t>
                      </a: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Product and marketing training programme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2 year content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supply agreements</a:t>
                      </a:r>
                    </a:p>
                    <a:p>
                      <a:pPr marL="72000" indent="-720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Technology improvement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programme including data centre upgrade</a:t>
                      </a: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 marT="108000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Customer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% Market share index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% Customer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satisfaction index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% Focus group user index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↑ 3% per year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85% this year</a:t>
                      </a: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&gt;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90% each focus session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Internal</a:t>
                      </a:r>
                      <a:b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Processes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New products as % of sales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Brand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awareness score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Cost efficiency index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12% this year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↑ 5% per year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&gt; 90%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every reporting period</a:t>
                      </a: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GB" sz="800" b="0" i="0" kern="1200" baseline="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Organisational</a:t>
                      </a:r>
                      <a:b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Capacity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Employee development plans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Technology</a:t>
                      </a: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 training index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Supply chain  efficiency index</a:t>
                      </a: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95% in place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90% efficient</a:t>
                      </a: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  <a:p>
                      <a:pPr marL="72000" indent="-72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i="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72000" indent="-72000">
                        <a:buFont typeface="Arial" panose="020B0604020202020204" pitchFamily="34" charset="0"/>
                        <a:buChar char="•"/>
                      </a:pPr>
                      <a:endParaRPr lang="en-GB" sz="800" b="0" i="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Myriad Pro" panose="020B0503030403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738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yriad Pro" panose="020B0503030403020204" pitchFamily="34" charset="0"/>
                        </a:rPr>
                        <a:t>Customer Focus    -    Integrity  </a:t>
                      </a: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yriad Pro" panose="020B0503030403020204" pitchFamily="34" charset="0"/>
                        </a:rPr>
                        <a:t>  -    Quality    -    Helpfulness    -    Community    -    Efficiency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C06105-1398-78F5-640B-B212A30D6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632725"/>
              </p:ext>
            </p:extLst>
          </p:nvPr>
        </p:nvGraphicFramePr>
        <p:xfrm>
          <a:off x="1574464" y="917527"/>
          <a:ext cx="8661994" cy="1335993"/>
        </p:xfrm>
        <a:graphic>
          <a:graphicData uri="http://schemas.openxmlformats.org/drawingml/2006/table">
            <a:tbl>
              <a:tblPr firstRow="1" bandRow="1"/>
              <a:tblGrid>
                <a:gridCol w="1125952">
                  <a:extLst>
                    <a:ext uri="{9D8B030D-6E8A-4147-A177-3AD203B41FA5}">
                      <a16:colId xmlns:a16="http://schemas.microsoft.com/office/drawing/2014/main" val="1176598596"/>
                    </a:ext>
                  </a:extLst>
                </a:gridCol>
                <a:gridCol w="2512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2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1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Vision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Transforming people’s lives positively through an interconnected information society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Purpose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latin typeface="Myriad Pro" panose="020B0503030403020204" pitchFamily="34" charset="0"/>
                        </a:rPr>
                        <a:t>We will build a connected society that enhances socio-economic progress, embraces everyone and does not come at the cost of our planet.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Strategic</a:t>
                      </a:r>
                    </a:p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Priorities</a:t>
                      </a: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Content Partnerships</a:t>
                      </a: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Customer Service</a:t>
                      </a: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Brand Awareness</a:t>
                      </a: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Strategic</a:t>
                      </a:r>
                    </a:p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Results</a:t>
                      </a:r>
                    </a:p>
                  </a:txBody>
                  <a:tcPr marL="144000" marR="90000" marT="46800" marB="4680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900" b="0" i="0" dirty="0">
                          <a:latin typeface="Myriad Pro" panose="020B0503030403020204" pitchFamily="34" charset="0"/>
                        </a:rPr>
                        <a:t>Strong supply chain for content and information services, exclusive</a:t>
                      </a:r>
                      <a:r>
                        <a:rPr lang="en-GB" sz="900" b="0" i="0" baseline="0" dirty="0">
                          <a:latin typeface="Myriad Pro" panose="020B0503030403020204" pitchFamily="34" charset="0"/>
                        </a:rPr>
                        <a:t> agreements</a:t>
                      </a:r>
                      <a:endParaRPr lang="en-GB" sz="900" b="0" i="0" dirty="0">
                        <a:latin typeface="Myriad Pro" panose="020B0503030403020204" pitchFamily="34" charset="0"/>
                      </a:endParaRPr>
                    </a:p>
                  </a:txBody>
                  <a:tcPr marL="144000" marR="90000" marT="46800" marB="4680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900" b="0" i="0" dirty="0">
                          <a:latin typeface="Myriad Pro" panose="020B0503030403020204" pitchFamily="34" charset="0"/>
                        </a:rPr>
                        <a:t>Clarity in</a:t>
                      </a:r>
                      <a:r>
                        <a:rPr lang="en-GB" sz="900" b="0" i="0" baseline="0" dirty="0">
                          <a:latin typeface="Myriad Pro" panose="020B0503030403020204" pitchFamily="34" charset="0"/>
                        </a:rPr>
                        <a:t> offering that surpasses anything in the market today, best user interface</a:t>
                      </a:r>
                      <a:endParaRPr lang="en-GB" sz="900" b="0" i="0" dirty="0">
                        <a:latin typeface="Myriad Pro" panose="020B0503030403020204" pitchFamily="34" charset="0"/>
                      </a:endParaRPr>
                    </a:p>
                  </a:txBody>
                  <a:tcPr marL="144000" marR="90000" marT="46800" marB="4680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dirty="0">
                          <a:latin typeface="Myriad Pro" panose="020B0503030403020204" pitchFamily="34" charset="0"/>
                        </a:rPr>
                        <a:t>Reinvigorated</a:t>
                      </a:r>
                      <a:r>
                        <a:rPr lang="en-GB" sz="900" b="0" i="0" baseline="0" dirty="0">
                          <a:latin typeface="Myriad Pro" panose="020B0503030403020204" pitchFamily="34" charset="0"/>
                        </a:rPr>
                        <a:t> brand based on successes, to attract a wider and younger audience</a:t>
                      </a:r>
                      <a:endParaRPr lang="en-GB" sz="900" b="0" i="0" dirty="0">
                        <a:latin typeface="Myriad Pro" panose="020B0503030403020204" pitchFamily="34" charset="0"/>
                      </a:endParaRPr>
                    </a:p>
                  </a:txBody>
                  <a:tcPr marL="144000" marR="90000" marT="46800" marB="4680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C4D0814B-C918-BC50-C53C-8C362FC8A8F8}"/>
              </a:ext>
            </a:extLst>
          </p:cNvPr>
          <p:cNvSpPr/>
          <p:nvPr/>
        </p:nvSpPr>
        <p:spPr>
          <a:xfrm>
            <a:off x="2741608" y="2817245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Increase Revenue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084288C-7523-F3D7-C73F-E815901DB5D8}"/>
              </a:ext>
            </a:extLst>
          </p:cNvPr>
          <p:cNvSpPr/>
          <p:nvPr/>
        </p:nvSpPr>
        <p:spPr>
          <a:xfrm>
            <a:off x="2896730" y="3651386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Clarity of Offering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4425249-4881-6353-DFAE-4892270CF778}"/>
              </a:ext>
            </a:extLst>
          </p:cNvPr>
          <p:cNvSpPr/>
          <p:nvPr/>
        </p:nvSpPr>
        <p:spPr>
          <a:xfrm>
            <a:off x="3874982" y="5460797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Technology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F4CC6F6-C08E-5169-288E-DCCBF4C10058}"/>
              </a:ext>
            </a:extLst>
          </p:cNvPr>
          <p:cNvSpPr/>
          <p:nvPr/>
        </p:nvSpPr>
        <p:spPr>
          <a:xfrm>
            <a:off x="3920963" y="2705286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Increase Profitability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6286F32-2B2C-4DDB-42F7-97B343CEFD38}"/>
              </a:ext>
            </a:extLst>
          </p:cNvPr>
          <p:cNvSpPr/>
          <p:nvPr/>
        </p:nvSpPr>
        <p:spPr>
          <a:xfrm>
            <a:off x="5094132" y="2817245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Decrease Operating Costs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C1F45B-B916-B487-AEE8-31DC1DF7F6D5}"/>
              </a:ext>
            </a:extLst>
          </p:cNvPr>
          <p:cNvSpPr/>
          <p:nvPr/>
        </p:nvSpPr>
        <p:spPr>
          <a:xfrm>
            <a:off x="4933055" y="3642289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Customer Satisfaction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9F3066-EFB0-8624-5D10-D844758D9465}"/>
              </a:ext>
            </a:extLst>
          </p:cNvPr>
          <p:cNvSpPr/>
          <p:nvPr/>
        </p:nvSpPr>
        <p:spPr>
          <a:xfrm>
            <a:off x="4353423" y="4527746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Stock Reliability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77D8AD-03A7-4307-91B3-725451DAFD1A}"/>
              </a:ext>
            </a:extLst>
          </p:cNvPr>
          <p:cNvSpPr/>
          <p:nvPr/>
        </p:nvSpPr>
        <p:spPr>
          <a:xfrm>
            <a:off x="3405982" y="4527799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Information Services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8C8E1D1-FCAA-5614-EBD2-2ECB72262716}"/>
              </a:ext>
            </a:extLst>
          </p:cNvPr>
          <p:cNvSpPr/>
          <p:nvPr/>
        </p:nvSpPr>
        <p:spPr>
          <a:xfrm>
            <a:off x="4849855" y="5460797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Supply Chain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2370F3-4A2D-AFE1-1BB6-FCF2F998B173}"/>
              </a:ext>
            </a:extLst>
          </p:cNvPr>
          <p:cNvSpPr/>
          <p:nvPr/>
        </p:nvSpPr>
        <p:spPr>
          <a:xfrm>
            <a:off x="2900109" y="5460798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Knowledge and Skills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9B49DB-3123-E738-0A08-9F98DD4A706B}"/>
              </a:ext>
            </a:extLst>
          </p:cNvPr>
          <p:cNvSpPr/>
          <p:nvPr/>
        </p:nvSpPr>
        <p:spPr>
          <a:xfrm>
            <a:off x="2447953" y="4522084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Offering Selection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04D636-16FE-7DB3-D3F6-BC77C6B6A239}"/>
              </a:ext>
            </a:extLst>
          </p:cNvPr>
          <p:cNvSpPr/>
          <p:nvPr/>
        </p:nvSpPr>
        <p:spPr>
          <a:xfrm>
            <a:off x="3914893" y="3651385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Market Perception</a:t>
            </a:r>
          </a:p>
        </p:txBody>
      </p: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0C4DBA39-A290-99F5-41F0-26BDE41F55CF}"/>
              </a:ext>
            </a:extLst>
          </p:cNvPr>
          <p:cNvCxnSpPr>
            <a:stCxn id="13" idx="0"/>
            <a:endCxn id="17" idx="4"/>
          </p:cNvCxnSpPr>
          <p:nvPr/>
        </p:nvCxnSpPr>
        <p:spPr>
          <a:xfrm rot="5400000" flipH="1" flipV="1">
            <a:off x="3888230" y="4087137"/>
            <a:ext cx="372415" cy="508911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A8BF1AB8-F4E1-C0F0-1F56-04B2F5D350AE}"/>
              </a:ext>
            </a:extLst>
          </p:cNvPr>
          <p:cNvCxnSpPr>
            <a:stCxn id="17" idx="0"/>
            <a:endCxn id="6" idx="5"/>
          </p:cNvCxnSpPr>
          <p:nvPr/>
        </p:nvCxnSpPr>
        <p:spPr>
          <a:xfrm rot="16200000" flipV="1">
            <a:off x="3686646" y="3009138"/>
            <a:ext cx="403950" cy="880544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4714A817-8250-1E85-4A59-2770644FE734}"/>
              </a:ext>
            </a:extLst>
          </p:cNvPr>
          <p:cNvCxnSpPr>
            <a:stCxn id="11" idx="0"/>
            <a:endCxn id="10" idx="4"/>
          </p:cNvCxnSpPr>
          <p:nvPr/>
        </p:nvCxnSpPr>
        <p:spPr>
          <a:xfrm rot="5400000" flipH="1" flipV="1">
            <a:off x="5267071" y="3401229"/>
            <a:ext cx="321045" cy="161077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1" name="Curved Connector 20">
            <a:extLst>
              <a:ext uri="{FF2B5EF4-FFF2-40B4-BE49-F238E27FC236}">
                <a16:creationId xmlns:a16="http://schemas.microsoft.com/office/drawing/2014/main" id="{788CEA9D-1D7B-B9E9-7D60-2A7182E3384C}"/>
              </a:ext>
            </a:extLst>
          </p:cNvPr>
          <p:cNvCxnSpPr>
            <a:stCxn id="16" idx="0"/>
            <a:endCxn id="7" idx="4"/>
          </p:cNvCxnSpPr>
          <p:nvPr/>
        </p:nvCxnSpPr>
        <p:spPr>
          <a:xfrm rot="5400000" flipH="1" flipV="1">
            <a:off x="2902992" y="4114347"/>
            <a:ext cx="366699" cy="448777"/>
          </a:xfrm>
          <a:prstGeom prst="curvedConnector3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F01C9B1F-D4CB-199C-1E54-ED1DE71E26D0}"/>
              </a:ext>
            </a:extLst>
          </p:cNvPr>
          <p:cNvCxnSpPr>
            <a:stCxn id="13" idx="0"/>
            <a:endCxn id="7" idx="4"/>
          </p:cNvCxnSpPr>
          <p:nvPr/>
        </p:nvCxnSpPr>
        <p:spPr>
          <a:xfrm rot="16200000" flipV="1">
            <a:off x="3379149" y="4086966"/>
            <a:ext cx="372414" cy="509252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3" name="Curved Connector 22">
            <a:extLst>
              <a:ext uri="{FF2B5EF4-FFF2-40B4-BE49-F238E27FC236}">
                <a16:creationId xmlns:a16="http://schemas.microsoft.com/office/drawing/2014/main" id="{FC244AE9-2FA4-8257-4564-E812FA9BBB7A}"/>
              </a:ext>
            </a:extLst>
          </p:cNvPr>
          <p:cNvCxnSpPr>
            <a:stCxn id="12" idx="0"/>
            <a:endCxn id="11" idx="4"/>
          </p:cNvCxnSpPr>
          <p:nvPr/>
        </p:nvCxnSpPr>
        <p:spPr>
          <a:xfrm rot="5400000" flipH="1" flipV="1">
            <a:off x="4866510" y="4047201"/>
            <a:ext cx="381458" cy="579632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BC7BB617-5730-FAED-A5BD-5DEDC6F895B2}"/>
              </a:ext>
            </a:extLst>
          </p:cNvPr>
          <p:cNvCxnSpPr>
            <a:stCxn id="7" idx="0"/>
            <a:endCxn id="6" idx="4"/>
          </p:cNvCxnSpPr>
          <p:nvPr/>
        </p:nvCxnSpPr>
        <p:spPr>
          <a:xfrm rot="16200000" flipV="1">
            <a:off x="3068098" y="3408754"/>
            <a:ext cx="330142" cy="155122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BDCC3FE1-8609-6E6F-2B0F-284237716340}"/>
              </a:ext>
            </a:extLst>
          </p:cNvPr>
          <p:cNvCxnSpPr>
            <a:stCxn id="6" idx="6"/>
            <a:endCxn id="9" idx="2"/>
          </p:cNvCxnSpPr>
          <p:nvPr/>
        </p:nvCxnSpPr>
        <p:spPr>
          <a:xfrm flipV="1">
            <a:off x="3569607" y="2957286"/>
            <a:ext cx="351356" cy="111959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104920A0-D3AD-86D3-541B-721F1D25CCB7}"/>
              </a:ext>
            </a:extLst>
          </p:cNvPr>
          <p:cNvSpPr/>
          <p:nvPr/>
        </p:nvSpPr>
        <p:spPr>
          <a:xfrm>
            <a:off x="5304691" y="4524656"/>
            <a:ext cx="827999" cy="503999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Improve Cost Control</a:t>
            </a:r>
          </a:p>
        </p:txBody>
      </p:sp>
      <p:cxnSp>
        <p:nvCxnSpPr>
          <p:cNvPr id="27" name="Curved Connector 26">
            <a:extLst>
              <a:ext uri="{FF2B5EF4-FFF2-40B4-BE49-F238E27FC236}">
                <a16:creationId xmlns:a16="http://schemas.microsoft.com/office/drawing/2014/main" id="{E091E32E-70B8-6A0B-690C-9CB236D2623C}"/>
              </a:ext>
            </a:extLst>
          </p:cNvPr>
          <p:cNvCxnSpPr>
            <a:stCxn id="14" idx="0"/>
            <a:endCxn id="26" idx="4"/>
          </p:cNvCxnSpPr>
          <p:nvPr/>
        </p:nvCxnSpPr>
        <p:spPr>
          <a:xfrm rot="5400000" flipH="1" flipV="1">
            <a:off x="5275202" y="5017308"/>
            <a:ext cx="432142" cy="454836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8" name="Curved Connector 27">
            <a:extLst>
              <a:ext uri="{FF2B5EF4-FFF2-40B4-BE49-F238E27FC236}">
                <a16:creationId xmlns:a16="http://schemas.microsoft.com/office/drawing/2014/main" id="{47FFBB83-8A2E-C9BF-DFFC-208AB3959738}"/>
              </a:ext>
            </a:extLst>
          </p:cNvPr>
          <p:cNvCxnSpPr>
            <a:stCxn id="10" idx="2"/>
            <a:endCxn id="9" idx="6"/>
          </p:cNvCxnSpPr>
          <p:nvPr/>
        </p:nvCxnSpPr>
        <p:spPr>
          <a:xfrm rot="10800000">
            <a:off x="4748962" y="2957287"/>
            <a:ext cx="345170" cy="111959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B558F963-1415-2AAD-A812-0028C42946F8}"/>
              </a:ext>
            </a:extLst>
          </p:cNvPr>
          <p:cNvCxnSpPr>
            <a:stCxn id="17" idx="0"/>
            <a:endCxn id="10" idx="3"/>
          </p:cNvCxnSpPr>
          <p:nvPr/>
        </p:nvCxnSpPr>
        <p:spPr>
          <a:xfrm rot="5400000" flipH="1" flipV="1">
            <a:off x="4570166" y="3006162"/>
            <a:ext cx="403950" cy="886497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A4142A63-3A13-0697-7D2B-FA94022E88F1}"/>
              </a:ext>
            </a:extLst>
          </p:cNvPr>
          <p:cNvCxnSpPr>
            <a:stCxn id="14" idx="0"/>
            <a:endCxn id="12" idx="4"/>
          </p:cNvCxnSpPr>
          <p:nvPr/>
        </p:nvCxnSpPr>
        <p:spPr>
          <a:xfrm rot="16200000" flipV="1">
            <a:off x="4801113" y="4998055"/>
            <a:ext cx="429052" cy="496432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31" name="Curved Connector 30">
            <a:extLst>
              <a:ext uri="{FF2B5EF4-FFF2-40B4-BE49-F238E27FC236}">
                <a16:creationId xmlns:a16="http://schemas.microsoft.com/office/drawing/2014/main" id="{9529B53B-30A8-7920-96BF-D473FAED8EA1}"/>
              </a:ext>
            </a:extLst>
          </p:cNvPr>
          <p:cNvCxnSpPr>
            <a:stCxn id="8" idx="0"/>
            <a:endCxn id="12" idx="4"/>
          </p:cNvCxnSpPr>
          <p:nvPr/>
        </p:nvCxnSpPr>
        <p:spPr>
          <a:xfrm rot="5400000" flipH="1" flipV="1">
            <a:off x="4313676" y="5007051"/>
            <a:ext cx="429052" cy="478441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32" name="Curved Connector 31">
            <a:extLst>
              <a:ext uri="{FF2B5EF4-FFF2-40B4-BE49-F238E27FC236}">
                <a16:creationId xmlns:a16="http://schemas.microsoft.com/office/drawing/2014/main" id="{3384B378-CB2C-E378-51BA-C0C75124613E}"/>
              </a:ext>
            </a:extLst>
          </p:cNvPr>
          <p:cNvCxnSpPr>
            <a:stCxn id="15" idx="0"/>
            <a:endCxn id="13" idx="4"/>
          </p:cNvCxnSpPr>
          <p:nvPr/>
        </p:nvCxnSpPr>
        <p:spPr>
          <a:xfrm rot="5400000" flipH="1" flipV="1">
            <a:off x="3352545" y="4993362"/>
            <a:ext cx="429000" cy="505873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33" name="Curved Connector 32">
            <a:extLst>
              <a:ext uri="{FF2B5EF4-FFF2-40B4-BE49-F238E27FC236}">
                <a16:creationId xmlns:a16="http://schemas.microsoft.com/office/drawing/2014/main" id="{45CB2C52-21B7-62C0-BC4D-547829F4185E}"/>
              </a:ext>
            </a:extLst>
          </p:cNvPr>
          <p:cNvCxnSpPr>
            <a:stCxn id="8" idx="0"/>
            <a:endCxn id="13" idx="4"/>
          </p:cNvCxnSpPr>
          <p:nvPr/>
        </p:nvCxnSpPr>
        <p:spPr>
          <a:xfrm rot="16200000" flipV="1">
            <a:off x="3839983" y="5011798"/>
            <a:ext cx="428999" cy="4690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24078A4F-E99B-DBD9-2BD3-C3008D5B5EA6}"/>
              </a:ext>
            </a:extLst>
          </p:cNvPr>
          <p:cNvCxnSpPr>
            <a:stCxn id="15" idx="0"/>
            <a:endCxn id="16" idx="4"/>
          </p:cNvCxnSpPr>
          <p:nvPr/>
        </p:nvCxnSpPr>
        <p:spPr>
          <a:xfrm rot="16200000" flipV="1">
            <a:off x="2870674" y="5017363"/>
            <a:ext cx="434715" cy="452156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EC6ED25A-4028-03CA-56CC-B9BD105C6F14}"/>
              </a:ext>
            </a:extLst>
          </p:cNvPr>
          <p:cNvSpPr/>
          <p:nvPr/>
        </p:nvSpPr>
        <p:spPr>
          <a:xfrm>
            <a:off x="1574464" y="2577939"/>
            <a:ext cx="43200" cy="900000"/>
          </a:xfrm>
          <a:prstGeom prst="rect">
            <a:avLst/>
          </a:prstGeom>
          <a:solidFill>
            <a:srgbClr val="F0AD00">
              <a:lumMod val="60000"/>
              <a:lumOff val="40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D59CCE-A501-02E6-D1F0-EC7B0D6BF8BC}"/>
              </a:ext>
            </a:extLst>
          </p:cNvPr>
          <p:cNvSpPr/>
          <p:nvPr/>
        </p:nvSpPr>
        <p:spPr>
          <a:xfrm>
            <a:off x="1574464" y="3472761"/>
            <a:ext cx="43200" cy="900000"/>
          </a:xfrm>
          <a:prstGeom prst="rect">
            <a:avLst/>
          </a:prstGeom>
          <a:solidFill>
            <a:srgbClr val="17962F">
              <a:lumMod val="60000"/>
              <a:lumOff val="40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F91062-9347-B426-33CA-C3C48AACC232}"/>
              </a:ext>
            </a:extLst>
          </p:cNvPr>
          <p:cNvSpPr/>
          <p:nvPr/>
        </p:nvSpPr>
        <p:spPr>
          <a:xfrm>
            <a:off x="1574810" y="4371689"/>
            <a:ext cx="43200" cy="900000"/>
          </a:xfrm>
          <a:prstGeom prst="rect">
            <a:avLst/>
          </a:prstGeom>
          <a:solidFill>
            <a:srgbClr val="0F76BD"/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9813F6-5DDE-AD8E-3159-F455447E8E1C}"/>
              </a:ext>
            </a:extLst>
          </p:cNvPr>
          <p:cNvSpPr/>
          <p:nvPr/>
        </p:nvSpPr>
        <p:spPr>
          <a:xfrm>
            <a:off x="1574118" y="5265595"/>
            <a:ext cx="45719" cy="910166"/>
          </a:xfrm>
          <a:prstGeom prst="rect">
            <a:avLst/>
          </a:prstGeom>
          <a:solidFill>
            <a:srgbClr val="AD1221">
              <a:lumMod val="75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12FA7D45-B5A8-D38A-9803-40CB306B8E3C}"/>
              </a:ext>
            </a:extLst>
          </p:cNvPr>
          <p:cNvSpPr/>
          <p:nvPr/>
        </p:nvSpPr>
        <p:spPr>
          <a:xfrm>
            <a:off x="5778145" y="3262513"/>
            <a:ext cx="97482" cy="1259571"/>
          </a:xfrm>
          <a:custGeom>
            <a:avLst/>
            <a:gdLst>
              <a:gd name="connsiteX0" fmla="*/ 36333 w 236423"/>
              <a:gd name="connsiteY0" fmla="*/ 1259571 h 1259571"/>
              <a:gd name="connsiteX1" fmla="*/ 236169 w 236423"/>
              <a:gd name="connsiteY1" fmla="*/ 593452 h 1259571"/>
              <a:gd name="connsiteX2" fmla="*/ 0 w 236423"/>
              <a:gd name="connsiteY2" fmla="*/ 0 h 1259571"/>
              <a:gd name="connsiteX3" fmla="*/ 0 w 236423"/>
              <a:gd name="connsiteY3" fmla="*/ 0 h 1259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23" h="1259571">
                <a:moveTo>
                  <a:pt x="36333" y="1259571"/>
                </a:moveTo>
                <a:cubicBezTo>
                  <a:pt x="139278" y="1031475"/>
                  <a:pt x="242224" y="803380"/>
                  <a:pt x="236169" y="593452"/>
                </a:cubicBezTo>
                <a:cubicBezTo>
                  <a:pt x="230114" y="383524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EEAF48-7E6A-FC4B-C260-8A2E4D27D104}"/>
              </a:ext>
            </a:extLst>
          </p:cNvPr>
          <p:cNvSpPr/>
          <p:nvPr/>
        </p:nvSpPr>
        <p:spPr>
          <a:xfrm>
            <a:off x="1574463" y="916126"/>
            <a:ext cx="45719" cy="1337394"/>
          </a:xfrm>
          <a:prstGeom prst="rect">
            <a:avLst/>
          </a:prstGeom>
          <a:solidFill>
            <a:srgbClr val="FF0000"/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04477B1-DEC8-D40A-E0EA-007E4C6C2AE4}"/>
              </a:ext>
            </a:extLst>
          </p:cNvPr>
          <p:cNvSpPr/>
          <p:nvPr/>
        </p:nvSpPr>
        <p:spPr>
          <a:xfrm>
            <a:off x="1574118" y="2338251"/>
            <a:ext cx="45719" cy="240760"/>
          </a:xfrm>
          <a:prstGeom prst="rect">
            <a:avLst/>
          </a:prstGeom>
          <a:solidFill>
            <a:srgbClr val="FF0000"/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7B6080-9139-DB6D-6715-8B25D9A27C71}"/>
              </a:ext>
            </a:extLst>
          </p:cNvPr>
          <p:cNvSpPr/>
          <p:nvPr/>
        </p:nvSpPr>
        <p:spPr>
          <a:xfrm>
            <a:off x="1574118" y="6175761"/>
            <a:ext cx="45719" cy="286607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2073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9A16-DBCB-0E24-3375-63022DBC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strategy map element of the integrated strategy map</a:t>
            </a:r>
          </a:p>
        </p:txBody>
      </p:sp>
      <p:graphicFrame>
        <p:nvGraphicFramePr>
          <p:cNvPr id="87" name="Table 86">
            <a:extLst>
              <a:ext uri="{FF2B5EF4-FFF2-40B4-BE49-F238E27FC236}">
                <a16:creationId xmlns:a16="http://schemas.microsoft.com/office/drawing/2014/main" id="{0F9F7889-6C9A-E0D8-1322-D792E12A8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33674"/>
              </p:ext>
            </p:extLst>
          </p:nvPr>
        </p:nvGraphicFramePr>
        <p:xfrm>
          <a:off x="2122419" y="1112466"/>
          <a:ext cx="7375021" cy="4920342"/>
        </p:xfrm>
        <a:graphic>
          <a:graphicData uri="http://schemas.openxmlformats.org/drawingml/2006/table">
            <a:tbl>
              <a:tblPr firstRow="1" bandRow="1"/>
              <a:tblGrid>
                <a:gridCol w="2458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341">
                  <a:extLst>
                    <a:ext uri="{9D8B030D-6E8A-4147-A177-3AD203B41FA5}">
                      <a16:colId xmlns:a16="http://schemas.microsoft.com/office/drawing/2014/main" val="501014341"/>
                    </a:ext>
                  </a:extLst>
                </a:gridCol>
                <a:gridCol w="2458340">
                  <a:extLst>
                    <a:ext uri="{9D8B030D-6E8A-4147-A177-3AD203B41FA5}">
                      <a16:colId xmlns:a16="http://schemas.microsoft.com/office/drawing/2014/main" val="2629403890"/>
                    </a:ext>
                  </a:extLst>
                </a:gridCol>
              </a:tblGrid>
              <a:tr h="273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Transforming people’s lives positively through an interconnected information society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07671"/>
                  </a:ext>
                </a:extLst>
              </a:tr>
              <a:tr h="273654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000" b="0" i="0" dirty="0">
                          <a:latin typeface="Myriad Pro" panose="020B0503030403020204" pitchFamily="34" charset="0"/>
                        </a:rPr>
                        <a:t>A connected society that enhances socio-economic progress, embraces everyone and does not come at the cost of our planet</a:t>
                      </a:r>
                      <a:endParaRPr lang="en-GB" sz="1000" b="0" i="0" dirty="0">
                        <a:solidFill>
                          <a:schemeClr val="bg1"/>
                        </a:solidFill>
                        <a:latin typeface="Myriad Pro" panose="020B0503030403020204" pitchFamily="34" charset="0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2543"/>
                  </a:ext>
                </a:extLst>
              </a:tr>
              <a:tr h="273654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Content Partnerships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Brand awareness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chemeClr val="bg1"/>
                          </a:solidFill>
                          <a:latin typeface="Myriad Pro" panose="020B0503030403020204" pitchFamily="34" charset="0"/>
                        </a:rPr>
                        <a:t>Customer Service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02151"/>
                  </a:ext>
                </a:extLst>
              </a:tr>
              <a:tr h="95070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200" b="0" i="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</a:rPr>
                        <a:t>Financial</a:t>
                      </a:r>
                    </a:p>
                  </a:txBody>
                  <a:tcPr marT="108000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70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Customer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70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Internal</a:t>
                      </a:r>
                      <a:b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Processes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70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Organisational</a:t>
                      </a:r>
                      <a:b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latin typeface="Myriad Pro" panose="020B0503030403020204" pitchFamily="34" charset="0"/>
                          <a:ea typeface="+mn-ea"/>
                          <a:cs typeface="+mn-cs"/>
                        </a:rPr>
                        <a:t>Capacity</a:t>
                      </a:r>
                    </a:p>
                  </a:txBody>
                  <a:tcPr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6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yriad Pro" panose="020B0503030403020204" pitchFamily="34" charset="0"/>
                        </a:rPr>
                        <a:t>Honesty     -    Integrity  </a:t>
                      </a: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yriad Pro" panose="020B0503030403020204" pitchFamily="34" charset="0"/>
                        </a:rPr>
                        <a:t>  -    Helpfulness    -    Community    -    Efficiency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yriad Pro" panose="020B0503030403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" name="Oval 87">
            <a:extLst>
              <a:ext uri="{FF2B5EF4-FFF2-40B4-BE49-F238E27FC236}">
                <a16:creationId xmlns:a16="http://schemas.microsoft.com/office/drawing/2014/main" id="{C7BA0C7F-57C5-1834-63BE-B82D871FFAFA}"/>
              </a:ext>
            </a:extLst>
          </p:cNvPr>
          <p:cNvSpPr>
            <a:spLocks noChangeAspect="1"/>
          </p:cNvSpPr>
          <p:nvPr/>
        </p:nvSpPr>
        <p:spPr>
          <a:xfrm>
            <a:off x="3918314" y="2202553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 Revenue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A30AA57-2B49-4079-585F-463A0638C8FD}"/>
              </a:ext>
            </a:extLst>
          </p:cNvPr>
          <p:cNvSpPr>
            <a:spLocks noChangeAspect="1"/>
          </p:cNvSpPr>
          <p:nvPr/>
        </p:nvSpPr>
        <p:spPr>
          <a:xfrm>
            <a:off x="4325020" y="3136255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Clarity of Offering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4EBB188D-10FF-A5EF-4B8B-83862E5BF20F}"/>
              </a:ext>
            </a:extLst>
          </p:cNvPr>
          <p:cNvSpPr>
            <a:spLocks noChangeAspect="1"/>
          </p:cNvSpPr>
          <p:nvPr/>
        </p:nvSpPr>
        <p:spPr>
          <a:xfrm>
            <a:off x="5553421" y="4977820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Technology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54CCD40-74D6-C2CD-3964-AAF155C1C39F}"/>
              </a:ext>
            </a:extLst>
          </p:cNvPr>
          <p:cNvSpPr>
            <a:spLocks noChangeAspect="1"/>
          </p:cNvSpPr>
          <p:nvPr/>
        </p:nvSpPr>
        <p:spPr>
          <a:xfrm>
            <a:off x="5557692" y="2046714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 Profitability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C5B9F45-CD35-5461-F5BA-519A4BF118B7}"/>
              </a:ext>
            </a:extLst>
          </p:cNvPr>
          <p:cNvSpPr>
            <a:spLocks noChangeAspect="1"/>
          </p:cNvSpPr>
          <p:nvPr/>
        </p:nvSpPr>
        <p:spPr>
          <a:xfrm>
            <a:off x="7152786" y="2202553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FFC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Decrease Operating Costs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0536546-2A82-2346-08AD-F181981F7B5B}"/>
              </a:ext>
            </a:extLst>
          </p:cNvPr>
          <p:cNvSpPr>
            <a:spLocks noChangeAspect="1"/>
          </p:cNvSpPr>
          <p:nvPr/>
        </p:nvSpPr>
        <p:spPr>
          <a:xfrm>
            <a:off x="6777541" y="3141579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Customer Satisfaction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F6E4106-E87A-951C-28C6-91E5414B55B1}"/>
              </a:ext>
            </a:extLst>
          </p:cNvPr>
          <p:cNvSpPr>
            <a:spLocks noChangeAspect="1"/>
          </p:cNvSpPr>
          <p:nvPr/>
        </p:nvSpPr>
        <p:spPr>
          <a:xfrm>
            <a:off x="6243172" y="4028544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Stock Reliability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CBBAFF6-542D-2EAA-87EA-C4779B6028D6}"/>
              </a:ext>
            </a:extLst>
          </p:cNvPr>
          <p:cNvSpPr>
            <a:spLocks noChangeAspect="1"/>
          </p:cNvSpPr>
          <p:nvPr/>
        </p:nvSpPr>
        <p:spPr>
          <a:xfrm>
            <a:off x="4855983" y="4028544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Information Services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E288FEA-7BB6-663F-8F34-3939F39F6F5D}"/>
              </a:ext>
            </a:extLst>
          </p:cNvPr>
          <p:cNvSpPr>
            <a:spLocks noChangeAspect="1"/>
          </p:cNvSpPr>
          <p:nvPr/>
        </p:nvSpPr>
        <p:spPr>
          <a:xfrm>
            <a:off x="6974058" y="4982788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Supply Chain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B19C0DF-FAC0-3641-5D00-55D313E85EA2}"/>
              </a:ext>
            </a:extLst>
          </p:cNvPr>
          <p:cNvSpPr>
            <a:spLocks noChangeAspect="1"/>
          </p:cNvSpPr>
          <p:nvPr/>
        </p:nvSpPr>
        <p:spPr>
          <a:xfrm>
            <a:off x="4121667" y="4977820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Knowledge and Skills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893D20B7-4B42-ABDB-DDCD-19970ABC9211}"/>
              </a:ext>
            </a:extLst>
          </p:cNvPr>
          <p:cNvSpPr>
            <a:spLocks noChangeAspect="1"/>
          </p:cNvSpPr>
          <p:nvPr/>
        </p:nvSpPr>
        <p:spPr>
          <a:xfrm>
            <a:off x="3465734" y="4025748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Offering Selection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BC43BFF-60B4-8437-D6A6-2B49F12530CA}"/>
              </a:ext>
            </a:extLst>
          </p:cNvPr>
          <p:cNvSpPr>
            <a:spLocks noChangeAspect="1"/>
          </p:cNvSpPr>
          <p:nvPr/>
        </p:nvSpPr>
        <p:spPr>
          <a:xfrm>
            <a:off x="5553421" y="3133766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0C9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Market Perception</a:t>
            </a:r>
          </a:p>
        </p:txBody>
      </p:sp>
      <p:cxnSp>
        <p:nvCxnSpPr>
          <p:cNvPr id="100" name="Curved Connector 99">
            <a:extLst>
              <a:ext uri="{FF2B5EF4-FFF2-40B4-BE49-F238E27FC236}">
                <a16:creationId xmlns:a16="http://schemas.microsoft.com/office/drawing/2014/main" id="{8B0F2127-A2D0-2DBD-73A3-878147C025AB}"/>
              </a:ext>
            </a:extLst>
          </p:cNvPr>
          <p:cNvCxnSpPr>
            <a:cxnSpLocks/>
            <a:stCxn id="95" idx="0"/>
            <a:endCxn id="99" idx="4"/>
          </p:cNvCxnSpPr>
          <p:nvPr/>
        </p:nvCxnSpPr>
        <p:spPr>
          <a:xfrm rot="5400000" flipH="1" flipV="1">
            <a:off x="5603763" y="3540236"/>
            <a:ext cx="279178" cy="697438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1" name="Curved Connector 100">
            <a:extLst>
              <a:ext uri="{FF2B5EF4-FFF2-40B4-BE49-F238E27FC236}">
                <a16:creationId xmlns:a16="http://schemas.microsoft.com/office/drawing/2014/main" id="{6A07A12C-BBB6-E8C4-A01C-9DD752B66B76}"/>
              </a:ext>
            </a:extLst>
          </p:cNvPr>
          <p:cNvCxnSpPr>
            <a:cxnSpLocks/>
            <a:stCxn id="99" idx="0"/>
            <a:endCxn id="88" idx="5"/>
          </p:cNvCxnSpPr>
          <p:nvPr/>
        </p:nvCxnSpPr>
        <p:spPr>
          <a:xfrm rot="16200000" flipV="1">
            <a:off x="5262076" y="2303771"/>
            <a:ext cx="405766" cy="1254224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2" name="Curved Connector 101">
            <a:extLst>
              <a:ext uri="{FF2B5EF4-FFF2-40B4-BE49-F238E27FC236}">
                <a16:creationId xmlns:a16="http://schemas.microsoft.com/office/drawing/2014/main" id="{673361DC-2ADD-8219-B6D2-3E8F6E2EA905}"/>
              </a:ext>
            </a:extLst>
          </p:cNvPr>
          <p:cNvCxnSpPr>
            <a:cxnSpLocks/>
            <a:stCxn id="93" idx="0"/>
            <a:endCxn id="92" idx="4"/>
          </p:cNvCxnSpPr>
          <p:nvPr/>
        </p:nvCxnSpPr>
        <p:spPr>
          <a:xfrm rot="5400000" flipH="1" flipV="1">
            <a:off x="7342100" y="2792244"/>
            <a:ext cx="323426" cy="375245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3" name="Curved Connector 102">
            <a:extLst>
              <a:ext uri="{FF2B5EF4-FFF2-40B4-BE49-F238E27FC236}">
                <a16:creationId xmlns:a16="http://schemas.microsoft.com/office/drawing/2014/main" id="{421C13E8-0289-2D6E-FE0F-36D714FDB146}"/>
              </a:ext>
            </a:extLst>
          </p:cNvPr>
          <p:cNvCxnSpPr>
            <a:cxnSpLocks/>
            <a:stCxn id="98" idx="0"/>
            <a:endCxn id="89" idx="4"/>
          </p:cNvCxnSpPr>
          <p:nvPr/>
        </p:nvCxnSpPr>
        <p:spPr>
          <a:xfrm rot="5400000" flipH="1" flipV="1">
            <a:off x="4297081" y="3459159"/>
            <a:ext cx="273893" cy="859286"/>
          </a:xfrm>
          <a:prstGeom prst="curvedConnector3">
            <a:avLst/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4" name="Curved Connector 103">
            <a:extLst>
              <a:ext uri="{FF2B5EF4-FFF2-40B4-BE49-F238E27FC236}">
                <a16:creationId xmlns:a16="http://schemas.microsoft.com/office/drawing/2014/main" id="{3E5594F5-8090-5FBB-A711-12AEFBCA5771}"/>
              </a:ext>
            </a:extLst>
          </p:cNvPr>
          <p:cNvCxnSpPr>
            <a:cxnSpLocks/>
            <a:stCxn id="95" idx="0"/>
            <a:endCxn id="89" idx="4"/>
          </p:cNvCxnSpPr>
          <p:nvPr/>
        </p:nvCxnSpPr>
        <p:spPr>
          <a:xfrm rot="16200000" flipV="1">
            <a:off x="4990808" y="3624718"/>
            <a:ext cx="276689" cy="530963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5" name="Curved Connector 104">
            <a:extLst>
              <a:ext uri="{FF2B5EF4-FFF2-40B4-BE49-F238E27FC236}">
                <a16:creationId xmlns:a16="http://schemas.microsoft.com/office/drawing/2014/main" id="{3B780573-0436-2869-BA0F-A2F341BB52DA}"/>
              </a:ext>
            </a:extLst>
          </p:cNvPr>
          <p:cNvCxnSpPr>
            <a:cxnSpLocks/>
            <a:stCxn id="94" idx="0"/>
            <a:endCxn id="93" idx="4"/>
          </p:cNvCxnSpPr>
          <p:nvPr/>
        </p:nvCxnSpPr>
        <p:spPr>
          <a:xfrm rot="5400000" flipH="1" flipV="1">
            <a:off x="6913324" y="3625678"/>
            <a:ext cx="271365" cy="534369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6" name="Curved Connector 105">
            <a:extLst>
              <a:ext uri="{FF2B5EF4-FFF2-40B4-BE49-F238E27FC236}">
                <a16:creationId xmlns:a16="http://schemas.microsoft.com/office/drawing/2014/main" id="{5E5F5C6B-E90B-99B8-6489-9AC3E2BC1082}"/>
              </a:ext>
            </a:extLst>
          </p:cNvPr>
          <p:cNvCxnSpPr>
            <a:cxnSpLocks/>
            <a:stCxn id="89" idx="0"/>
            <a:endCxn id="88" idx="4"/>
          </p:cNvCxnSpPr>
          <p:nvPr/>
        </p:nvCxnSpPr>
        <p:spPr>
          <a:xfrm rot="16200000" flipV="1">
            <a:off x="4501266" y="2773851"/>
            <a:ext cx="318102" cy="406706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07" name="Curved Connector 106">
            <a:extLst>
              <a:ext uri="{FF2B5EF4-FFF2-40B4-BE49-F238E27FC236}">
                <a16:creationId xmlns:a16="http://schemas.microsoft.com/office/drawing/2014/main" id="{76988EBA-00B5-5B80-4DF3-152D919AAC4C}"/>
              </a:ext>
            </a:extLst>
          </p:cNvPr>
          <p:cNvCxnSpPr>
            <a:cxnSpLocks/>
            <a:stCxn id="88" idx="6"/>
            <a:endCxn id="91" idx="2"/>
          </p:cNvCxnSpPr>
          <p:nvPr/>
        </p:nvCxnSpPr>
        <p:spPr>
          <a:xfrm flipV="1">
            <a:off x="4995614" y="2354514"/>
            <a:ext cx="562078" cy="155839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sp>
        <p:nvSpPr>
          <p:cNvPr id="108" name="Oval 107">
            <a:extLst>
              <a:ext uri="{FF2B5EF4-FFF2-40B4-BE49-F238E27FC236}">
                <a16:creationId xmlns:a16="http://schemas.microsoft.com/office/drawing/2014/main" id="{AF3917DB-DCB2-4901-7D40-4D45AD30A37A}"/>
              </a:ext>
            </a:extLst>
          </p:cNvPr>
          <p:cNvSpPr>
            <a:spLocks noChangeAspect="1"/>
          </p:cNvSpPr>
          <p:nvPr/>
        </p:nvSpPr>
        <p:spPr>
          <a:xfrm>
            <a:off x="7628022" y="4025748"/>
            <a:ext cx="1077300" cy="615600"/>
          </a:xfrm>
          <a:prstGeom prst="ellipse">
            <a:avLst/>
          </a:prstGeom>
          <a:solidFill>
            <a:sysClr val="window" lastClr="FFFFFF"/>
          </a:solidFill>
          <a:ln w="12700" cap="flat" cmpd="sng" algn="ctr">
            <a:solidFill>
              <a:srgbClr val="0F76BD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yriad Pro" panose="020B05030304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Cost Control</a:t>
            </a:r>
          </a:p>
        </p:txBody>
      </p:sp>
      <p:cxnSp>
        <p:nvCxnSpPr>
          <p:cNvPr id="109" name="Curved Connector 108">
            <a:extLst>
              <a:ext uri="{FF2B5EF4-FFF2-40B4-BE49-F238E27FC236}">
                <a16:creationId xmlns:a16="http://schemas.microsoft.com/office/drawing/2014/main" id="{D8ED2DEE-3FC7-3854-3E41-40F13AA17056}"/>
              </a:ext>
            </a:extLst>
          </p:cNvPr>
          <p:cNvCxnSpPr>
            <a:cxnSpLocks/>
            <a:stCxn id="96" idx="0"/>
            <a:endCxn id="108" idx="4"/>
          </p:cNvCxnSpPr>
          <p:nvPr/>
        </p:nvCxnSpPr>
        <p:spPr>
          <a:xfrm rot="5400000" flipH="1" flipV="1">
            <a:off x="7668970" y="4485086"/>
            <a:ext cx="341440" cy="653964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0" name="Curved Connector 109">
            <a:extLst>
              <a:ext uri="{FF2B5EF4-FFF2-40B4-BE49-F238E27FC236}">
                <a16:creationId xmlns:a16="http://schemas.microsoft.com/office/drawing/2014/main" id="{A0AE9A61-DB67-3795-D1DD-9E4C88D54613}"/>
              </a:ext>
            </a:extLst>
          </p:cNvPr>
          <p:cNvCxnSpPr>
            <a:cxnSpLocks/>
            <a:stCxn id="92" idx="2"/>
            <a:endCxn id="91" idx="6"/>
          </p:cNvCxnSpPr>
          <p:nvPr/>
        </p:nvCxnSpPr>
        <p:spPr>
          <a:xfrm rot="10800000">
            <a:off x="6634992" y="2354515"/>
            <a:ext cx="517794" cy="155839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1" name="Curved Connector 110">
            <a:extLst>
              <a:ext uri="{FF2B5EF4-FFF2-40B4-BE49-F238E27FC236}">
                <a16:creationId xmlns:a16="http://schemas.microsoft.com/office/drawing/2014/main" id="{ED3EAC0E-65C6-DA8C-BD01-C1E95D5672A7}"/>
              </a:ext>
            </a:extLst>
          </p:cNvPr>
          <p:cNvCxnSpPr>
            <a:cxnSpLocks/>
            <a:stCxn id="99" idx="0"/>
            <a:endCxn id="92" idx="3"/>
          </p:cNvCxnSpPr>
          <p:nvPr/>
        </p:nvCxnSpPr>
        <p:spPr>
          <a:xfrm rot="5400000" flipH="1" flipV="1">
            <a:off x="6498429" y="2321642"/>
            <a:ext cx="405766" cy="1218482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2" name="Curved Connector 111">
            <a:extLst>
              <a:ext uri="{FF2B5EF4-FFF2-40B4-BE49-F238E27FC236}">
                <a16:creationId xmlns:a16="http://schemas.microsoft.com/office/drawing/2014/main" id="{CB9D1B1D-B920-CD4B-C2B3-C8E9A024E466}"/>
              </a:ext>
            </a:extLst>
          </p:cNvPr>
          <p:cNvCxnSpPr>
            <a:cxnSpLocks/>
            <a:stCxn id="96" idx="0"/>
            <a:endCxn id="94" idx="4"/>
          </p:cNvCxnSpPr>
          <p:nvPr/>
        </p:nvCxnSpPr>
        <p:spPr>
          <a:xfrm rot="16200000" flipV="1">
            <a:off x="6977943" y="4448023"/>
            <a:ext cx="338644" cy="730886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3" name="Curved Connector 112">
            <a:extLst>
              <a:ext uri="{FF2B5EF4-FFF2-40B4-BE49-F238E27FC236}">
                <a16:creationId xmlns:a16="http://schemas.microsoft.com/office/drawing/2014/main" id="{3FFEDBCC-4C9C-D588-057A-AC848F05A964}"/>
              </a:ext>
            </a:extLst>
          </p:cNvPr>
          <p:cNvCxnSpPr>
            <a:cxnSpLocks/>
            <a:stCxn id="90" idx="0"/>
            <a:endCxn id="94" idx="4"/>
          </p:cNvCxnSpPr>
          <p:nvPr/>
        </p:nvCxnSpPr>
        <p:spPr>
          <a:xfrm rot="5400000" flipH="1" flipV="1">
            <a:off x="6270108" y="4466107"/>
            <a:ext cx="333676" cy="689751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4" name="Curved Connector 113">
            <a:extLst>
              <a:ext uri="{FF2B5EF4-FFF2-40B4-BE49-F238E27FC236}">
                <a16:creationId xmlns:a16="http://schemas.microsoft.com/office/drawing/2014/main" id="{F0EC0A65-FEFC-86D5-07D6-FAF3F82900CB}"/>
              </a:ext>
            </a:extLst>
          </p:cNvPr>
          <p:cNvCxnSpPr>
            <a:cxnSpLocks/>
            <a:stCxn id="97" idx="0"/>
            <a:endCxn id="95" idx="4"/>
          </p:cNvCxnSpPr>
          <p:nvPr/>
        </p:nvCxnSpPr>
        <p:spPr>
          <a:xfrm rot="5400000" flipH="1" flipV="1">
            <a:off x="4860637" y="4443824"/>
            <a:ext cx="333676" cy="734316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5" name="Curved Connector 114">
            <a:extLst>
              <a:ext uri="{FF2B5EF4-FFF2-40B4-BE49-F238E27FC236}">
                <a16:creationId xmlns:a16="http://schemas.microsoft.com/office/drawing/2014/main" id="{78C541B0-2EE1-CDFD-6AA2-E55E50B59DAE}"/>
              </a:ext>
            </a:extLst>
          </p:cNvPr>
          <p:cNvCxnSpPr>
            <a:cxnSpLocks/>
            <a:stCxn id="90" idx="0"/>
            <a:endCxn id="95" idx="4"/>
          </p:cNvCxnSpPr>
          <p:nvPr/>
        </p:nvCxnSpPr>
        <p:spPr>
          <a:xfrm rot="16200000" flipV="1">
            <a:off x="5576514" y="4462263"/>
            <a:ext cx="333676" cy="697438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cxnSp>
        <p:nvCxnSpPr>
          <p:cNvPr id="116" name="Curved Connector 115">
            <a:extLst>
              <a:ext uri="{FF2B5EF4-FFF2-40B4-BE49-F238E27FC236}">
                <a16:creationId xmlns:a16="http://schemas.microsoft.com/office/drawing/2014/main" id="{3CCE5373-59B9-39D8-2658-5A9EC7907594}"/>
              </a:ext>
            </a:extLst>
          </p:cNvPr>
          <p:cNvCxnSpPr>
            <a:cxnSpLocks/>
            <a:stCxn id="97" idx="0"/>
            <a:endCxn id="98" idx="4"/>
          </p:cNvCxnSpPr>
          <p:nvPr/>
        </p:nvCxnSpPr>
        <p:spPr>
          <a:xfrm rot="16200000" flipV="1">
            <a:off x="4164115" y="4481617"/>
            <a:ext cx="336472" cy="655933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/>
          </a:ln>
          <a:effectLst/>
        </p:spPr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65FBF3F-3550-F2DC-F088-65720A50CA9B}"/>
              </a:ext>
            </a:extLst>
          </p:cNvPr>
          <p:cNvSpPr/>
          <p:nvPr/>
        </p:nvSpPr>
        <p:spPr>
          <a:xfrm>
            <a:off x="2120102" y="1932329"/>
            <a:ext cx="45719" cy="951781"/>
          </a:xfrm>
          <a:prstGeom prst="rect">
            <a:avLst/>
          </a:prstGeom>
          <a:solidFill>
            <a:srgbClr val="F0AD00">
              <a:lumMod val="60000"/>
              <a:lumOff val="40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A4C28DA-3BE6-2517-AD40-4BBB4289A12F}"/>
              </a:ext>
            </a:extLst>
          </p:cNvPr>
          <p:cNvSpPr/>
          <p:nvPr/>
        </p:nvSpPr>
        <p:spPr>
          <a:xfrm>
            <a:off x="2120101" y="2884525"/>
            <a:ext cx="45719" cy="951782"/>
          </a:xfrm>
          <a:prstGeom prst="rect">
            <a:avLst/>
          </a:prstGeom>
          <a:solidFill>
            <a:srgbClr val="17962F">
              <a:lumMod val="60000"/>
              <a:lumOff val="40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19F445C-ADD0-50BE-95DE-AE9CFCF66B3A}"/>
              </a:ext>
            </a:extLst>
          </p:cNvPr>
          <p:cNvSpPr/>
          <p:nvPr/>
        </p:nvSpPr>
        <p:spPr>
          <a:xfrm>
            <a:off x="2122149" y="3840069"/>
            <a:ext cx="46800" cy="951782"/>
          </a:xfrm>
          <a:prstGeom prst="rect">
            <a:avLst/>
          </a:prstGeom>
          <a:solidFill>
            <a:srgbClr val="0F76BD"/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FB16554-CB19-6B49-3247-864AA5CAE7F1}"/>
              </a:ext>
            </a:extLst>
          </p:cNvPr>
          <p:cNvSpPr/>
          <p:nvPr/>
        </p:nvSpPr>
        <p:spPr>
          <a:xfrm>
            <a:off x="2119900" y="4796028"/>
            <a:ext cx="45719" cy="951782"/>
          </a:xfrm>
          <a:prstGeom prst="rect">
            <a:avLst/>
          </a:prstGeom>
          <a:solidFill>
            <a:srgbClr val="AD1221">
              <a:lumMod val="75000"/>
            </a:srgb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Freeform 120">
            <a:extLst>
              <a:ext uri="{FF2B5EF4-FFF2-40B4-BE49-F238E27FC236}">
                <a16:creationId xmlns:a16="http://schemas.microsoft.com/office/drawing/2014/main" id="{FEE1DE2D-5970-9538-B18F-31B5A4FE06A9}"/>
              </a:ext>
            </a:extLst>
          </p:cNvPr>
          <p:cNvSpPr/>
          <p:nvPr/>
        </p:nvSpPr>
        <p:spPr>
          <a:xfrm>
            <a:off x="8106352" y="2727999"/>
            <a:ext cx="102878" cy="1300545"/>
          </a:xfrm>
          <a:custGeom>
            <a:avLst/>
            <a:gdLst>
              <a:gd name="connsiteX0" fmla="*/ 36333 w 236423"/>
              <a:gd name="connsiteY0" fmla="*/ 1259571 h 1259571"/>
              <a:gd name="connsiteX1" fmla="*/ 236169 w 236423"/>
              <a:gd name="connsiteY1" fmla="*/ 593452 h 1259571"/>
              <a:gd name="connsiteX2" fmla="*/ 0 w 236423"/>
              <a:gd name="connsiteY2" fmla="*/ 0 h 1259571"/>
              <a:gd name="connsiteX3" fmla="*/ 0 w 236423"/>
              <a:gd name="connsiteY3" fmla="*/ 0 h 1259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23" h="1259571">
                <a:moveTo>
                  <a:pt x="36333" y="1259571"/>
                </a:moveTo>
                <a:cubicBezTo>
                  <a:pt x="139278" y="1031475"/>
                  <a:pt x="242224" y="803380"/>
                  <a:pt x="236169" y="593452"/>
                </a:cubicBezTo>
                <a:cubicBezTo>
                  <a:pt x="230114" y="383524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7A2B78A-0375-113E-5FF8-1C1824463408}"/>
              </a:ext>
            </a:extLst>
          </p:cNvPr>
          <p:cNvSpPr/>
          <p:nvPr/>
        </p:nvSpPr>
        <p:spPr>
          <a:xfrm>
            <a:off x="2122418" y="1112465"/>
            <a:ext cx="45719" cy="822650"/>
          </a:xfrm>
          <a:prstGeom prst="rect">
            <a:avLst/>
          </a:prstGeom>
          <a:solidFill>
            <a:srgbClr val="FF0000"/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800C10F-09DF-70A3-AD70-42AA23790105}"/>
              </a:ext>
            </a:extLst>
          </p:cNvPr>
          <p:cNvSpPr/>
          <p:nvPr/>
        </p:nvSpPr>
        <p:spPr>
          <a:xfrm>
            <a:off x="2122673" y="5734298"/>
            <a:ext cx="45719" cy="29851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64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87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Rectangular objectives rather than ovals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9859" y="994475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9859" y="2074595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9859" y="2722667"/>
            <a:ext cx="7488832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79859" y="4450859"/>
            <a:ext cx="7488832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9859" y="5530979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9979" y="1714555"/>
            <a:ext cx="1656184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88171" y="1714555"/>
            <a:ext cx="2952328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51867" y="1066483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Mission: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12507" y="1714555"/>
            <a:ext cx="1656184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00339" y="1066483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Vision: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420219" y="1066483"/>
            <a:ext cx="1008112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Company Name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251867" y="2146603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Financial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251867" y="2938691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Customer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251867" y="4594875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Internal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51867" y="5747003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Capacity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476003" y="2146603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Strategic Objective 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132187" y="2146603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Strategic Objective 2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476003" y="2794675"/>
            <a:ext cx="115212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Strategic Objective 3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72347" y="2146603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156523" y="2146603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476003" y="3370739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476003" y="3946803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564235" y="2794675"/>
            <a:ext cx="1656184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708251" y="3442747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708251" y="3946803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436443" y="3946803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228531" y="2794675"/>
            <a:ext cx="122413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548011" y="4594875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772147" y="4738891"/>
            <a:ext cx="1224136" cy="72008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548011" y="5098931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860379" y="4594875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860379" y="5098931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516563" y="4594875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620019" y="5747003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652467" y="5747003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636243" y="5747003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2179859" y="1714555"/>
            <a:ext cx="936104" cy="288032"/>
          </a:xfrm>
          <a:prstGeom prst="rightArrow">
            <a:avLst>
              <a:gd name="adj1" fmla="val 63136"/>
              <a:gd name="adj2" fmla="val 58758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latin typeface="Myriad Pro" charset="0"/>
                <a:ea typeface="Myriad Pro" charset="0"/>
                <a:cs typeface="Myriad Pro" charset="0"/>
              </a:rPr>
              <a:t>Strategic Themes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31987" y="1786563"/>
            <a:ext cx="1512168" cy="216024"/>
          </a:xfrm>
          <a:prstGeom prst="rect">
            <a:avLst/>
          </a:prstGeom>
          <a:solidFill>
            <a:schemeClr val="tx2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Myriad Pro" charset="0"/>
                <a:ea typeface="Myriad Pro" charset="0"/>
                <a:cs typeface="Myriad Pro" charset="0"/>
              </a:rPr>
              <a:t>Theme One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60179" y="1786563"/>
            <a:ext cx="2808312" cy="216024"/>
          </a:xfrm>
          <a:prstGeom prst="rect">
            <a:avLst/>
          </a:prstGeom>
          <a:solidFill>
            <a:schemeClr val="tx2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Myriad Pro" charset="0"/>
                <a:ea typeface="Myriad Pro" charset="0"/>
                <a:cs typeface="Myriad Pro" charset="0"/>
              </a:rPr>
              <a:t>Theme Two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084515" y="1786563"/>
            <a:ext cx="1512168" cy="216024"/>
          </a:xfrm>
          <a:prstGeom prst="rect">
            <a:avLst/>
          </a:prstGeom>
          <a:solidFill>
            <a:schemeClr val="tx2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Myriad Pro" charset="0"/>
                <a:ea typeface="Myriad Pro" charset="0"/>
                <a:cs typeface="Myriad Pro" charset="0"/>
              </a:rPr>
              <a:t>Theme Three</a:t>
            </a:r>
          </a:p>
        </p:txBody>
      </p:sp>
      <p:cxnSp>
        <p:nvCxnSpPr>
          <p:cNvPr id="43" name="Straight Arrow Connector 42"/>
          <p:cNvCxnSpPr>
            <a:stCxn id="27" idx="0"/>
          </p:cNvCxnSpPr>
          <p:nvPr/>
        </p:nvCxnSpPr>
        <p:spPr>
          <a:xfrm flipV="1">
            <a:off x="4052067" y="3730779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0"/>
          </p:cNvCxnSpPr>
          <p:nvPr/>
        </p:nvCxnSpPr>
        <p:spPr>
          <a:xfrm flipV="1">
            <a:off x="4052067" y="3226723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3" idx="0"/>
            <a:endCxn id="21" idx="2"/>
          </p:cNvCxnSpPr>
          <p:nvPr/>
        </p:nvCxnSpPr>
        <p:spPr>
          <a:xfrm flipV="1">
            <a:off x="4052067" y="2434635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0" idx="0"/>
            <a:endCxn id="29" idx="2"/>
          </p:cNvCxnSpPr>
          <p:nvPr/>
        </p:nvCxnSpPr>
        <p:spPr>
          <a:xfrm flipV="1">
            <a:off x="6392327" y="3802787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9" idx="0"/>
            <a:endCxn id="28" idx="2"/>
          </p:cNvCxnSpPr>
          <p:nvPr/>
        </p:nvCxnSpPr>
        <p:spPr>
          <a:xfrm flipV="1">
            <a:off x="6392327" y="3226723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28" idx="0"/>
            <a:endCxn id="22" idx="2"/>
          </p:cNvCxnSpPr>
          <p:nvPr/>
        </p:nvCxnSpPr>
        <p:spPr>
          <a:xfrm rot="16200000" flipV="1">
            <a:off x="5870269" y="2272617"/>
            <a:ext cx="360040" cy="684076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28" idx="0"/>
            <a:endCxn id="24" idx="2"/>
          </p:cNvCxnSpPr>
          <p:nvPr/>
        </p:nvCxnSpPr>
        <p:spPr>
          <a:xfrm rot="5400000" flipH="1" flipV="1">
            <a:off x="6590349" y="2236613"/>
            <a:ext cx="360040" cy="7560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2" idx="0"/>
            <a:endCxn id="25" idx="2"/>
          </p:cNvCxnSpPr>
          <p:nvPr/>
        </p:nvCxnSpPr>
        <p:spPr>
          <a:xfrm flipV="1">
            <a:off x="8840599" y="2434635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31" idx="0"/>
            <a:endCxn id="32" idx="2"/>
          </p:cNvCxnSpPr>
          <p:nvPr/>
        </p:nvCxnSpPr>
        <p:spPr>
          <a:xfrm rot="5400000" flipH="1" flipV="1">
            <a:off x="8084515" y="3190719"/>
            <a:ext cx="792088" cy="72008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0" idx="1"/>
            <a:endCxn id="27" idx="3"/>
          </p:cNvCxnSpPr>
          <p:nvPr/>
        </p:nvCxnSpPr>
        <p:spPr>
          <a:xfrm flipH="1">
            <a:off x="4628131" y="4126823"/>
            <a:ext cx="10801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8" idx="1"/>
            <a:endCxn id="23" idx="3"/>
          </p:cNvCxnSpPr>
          <p:nvPr/>
        </p:nvCxnSpPr>
        <p:spPr>
          <a:xfrm flipH="1">
            <a:off x="4628131" y="3010699"/>
            <a:ext cx="93610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1" idx="1"/>
            <a:endCxn id="30" idx="3"/>
          </p:cNvCxnSpPr>
          <p:nvPr/>
        </p:nvCxnSpPr>
        <p:spPr>
          <a:xfrm flipH="1">
            <a:off x="7076403" y="4126823"/>
            <a:ext cx="36004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54"/>
          <p:cNvCxnSpPr>
            <a:stCxn id="34" idx="0"/>
            <a:endCxn id="30" idx="2"/>
          </p:cNvCxnSpPr>
          <p:nvPr/>
        </p:nvCxnSpPr>
        <p:spPr>
          <a:xfrm rot="5400000" flipH="1" flipV="1">
            <a:off x="5672247" y="4018811"/>
            <a:ext cx="432048" cy="1008112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stCxn id="34" idx="0"/>
            <a:endCxn id="27" idx="2"/>
          </p:cNvCxnSpPr>
          <p:nvPr/>
        </p:nvCxnSpPr>
        <p:spPr>
          <a:xfrm rot="16200000" flipV="1">
            <a:off x="4502117" y="3856793"/>
            <a:ext cx="432048" cy="133214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/>
          <p:cNvCxnSpPr>
            <a:stCxn id="36" idx="0"/>
            <a:endCxn id="31" idx="2"/>
          </p:cNvCxnSpPr>
          <p:nvPr/>
        </p:nvCxnSpPr>
        <p:spPr>
          <a:xfrm rot="5400000" flipH="1" flipV="1">
            <a:off x="7688471" y="4162827"/>
            <a:ext cx="288032" cy="57606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38" idx="0"/>
            <a:endCxn id="31" idx="3"/>
          </p:cNvCxnSpPr>
          <p:nvPr/>
        </p:nvCxnSpPr>
        <p:spPr>
          <a:xfrm rot="16200000" flipV="1">
            <a:off x="8678581" y="4252837"/>
            <a:ext cx="468052" cy="216024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7" idx="0"/>
            <a:endCxn id="36" idx="2"/>
          </p:cNvCxnSpPr>
          <p:nvPr/>
        </p:nvCxnSpPr>
        <p:spPr>
          <a:xfrm flipV="1">
            <a:off x="7544455" y="4954915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3" idx="0"/>
            <a:endCxn id="27" idx="2"/>
          </p:cNvCxnSpPr>
          <p:nvPr/>
        </p:nvCxnSpPr>
        <p:spPr>
          <a:xfrm flipV="1">
            <a:off x="4052067" y="4306843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35" idx="0"/>
            <a:endCxn id="33" idx="2"/>
          </p:cNvCxnSpPr>
          <p:nvPr/>
        </p:nvCxnSpPr>
        <p:spPr>
          <a:xfrm flipV="1">
            <a:off x="4052067" y="4954915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35" idx="3"/>
            <a:endCxn id="34" idx="1"/>
          </p:cNvCxnSpPr>
          <p:nvPr/>
        </p:nvCxnSpPr>
        <p:spPr>
          <a:xfrm flipV="1">
            <a:off x="4556123" y="5098931"/>
            <a:ext cx="216024" cy="18002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ight Arrow 62"/>
          <p:cNvSpPr/>
          <p:nvPr/>
        </p:nvSpPr>
        <p:spPr>
          <a:xfrm rot="16200000">
            <a:off x="4556123" y="5458971"/>
            <a:ext cx="216024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64" name="Right Arrow 63"/>
          <p:cNvSpPr/>
          <p:nvPr/>
        </p:nvSpPr>
        <p:spPr>
          <a:xfrm rot="16200000">
            <a:off x="6428331" y="5458971"/>
            <a:ext cx="216024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65" name="Right Arrow 64"/>
          <p:cNvSpPr/>
          <p:nvPr/>
        </p:nvSpPr>
        <p:spPr>
          <a:xfrm rot="16200000">
            <a:off x="8444555" y="5458971"/>
            <a:ext cx="216024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Myriad Pro" charset="0"/>
              <a:ea typeface="Myriad Pro" charset="0"/>
              <a:cs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86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different approach (does not lend itself to causal relationships)</a:t>
            </a:r>
          </a:p>
        </p:txBody>
      </p:sp>
      <p:sp>
        <p:nvSpPr>
          <p:cNvPr id="3" name="Rectangle 2"/>
          <p:cNvSpPr/>
          <p:nvPr/>
        </p:nvSpPr>
        <p:spPr>
          <a:xfrm>
            <a:off x="2025198" y="3932180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769614" y="3932180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025198" y="1627924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769614" y="1627924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iamond 6"/>
          <p:cNvSpPr/>
          <p:nvPr/>
        </p:nvSpPr>
        <p:spPr>
          <a:xfrm>
            <a:off x="5121542" y="2636036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Financial</a:t>
            </a:r>
          </a:p>
        </p:txBody>
      </p:sp>
      <p:sp>
        <p:nvSpPr>
          <p:cNvPr id="8" name="Diamond 7"/>
          <p:cNvSpPr/>
          <p:nvPr/>
        </p:nvSpPr>
        <p:spPr>
          <a:xfrm>
            <a:off x="5121542" y="3932180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Capacity</a:t>
            </a:r>
          </a:p>
        </p:txBody>
      </p:sp>
      <p:sp>
        <p:nvSpPr>
          <p:cNvPr id="9" name="Diamond 8"/>
          <p:cNvSpPr/>
          <p:nvPr/>
        </p:nvSpPr>
        <p:spPr>
          <a:xfrm>
            <a:off x="5769614" y="3284108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Internal</a:t>
            </a:r>
          </a:p>
        </p:txBody>
      </p:sp>
      <p:sp>
        <p:nvSpPr>
          <p:cNvPr id="10" name="Diamond 9"/>
          <p:cNvSpPr/>
          <p:nvPr/>
        </p:nvSpPr>
        <p:spPr>
          <a:xfrm>
            <a:off x="4473470" y="3284108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353790" y="3212100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01662" y="24200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69214" y="1771940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857846" y="24200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913630" y="1771940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69214" y="3212100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169214" y="24200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825398" y="24200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281782" y="4076196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29654" y="48682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785838" y="48682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913630" y="5660372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169214" y="4148204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69214" y="48682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825398" y="48682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69214" y="5660372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025198" y="1161930"/>
            <a:ext cx="7416824" cy="3600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100" dirty="0">
                <a:solidFill>
                  <a:schemeClr val="tx1"/>
                </a:solidFill>
              </a:rPr>
              <a:t>  Vision:                                                                    Mission:</a:t>
            </a:r>
          </a:p>
        </p:txBody>
      </p:sp>
    </p:spTree>
    <p:extLst>
      <p:ext uri="{BB962C8B-B14F-4D97-AF65-F5344CB8AC3E}">
        <p14:creationId xmlns:p14="http://schemas.microsoft.com/office/powerpoint/2010/main" val="531840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66843-FB58-3384-E7B2-2F40C66E0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Radical approach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7C86B4F-12D7-34D9-6BA8-1C4B5201D112}"/>
              </a:ext>
            </a:extLst>
          </p:cNvPr>
          <p:cNvGrpSpPr/>
          <p:nvPr/>
        </p:nvGrpSpPr>
        <p:grpSpPr>
          <a:xfrm rot="2703511">
            <a:off x="3086361" y="1363990"/>
            <a:ext cx="1944216" cy="1944216"/>
            <a:chOff x="1706399" y="237482"/>
            <a:chExt cx="1804034" cy="1804034"/>
          </a:xfrm>
        </p:grpSpPr>
        <p:sp>
          <p:nvSpPr>
            <p:cNvPr id="62" name="Pie 61">
              <a:extLst>
                <a:ext uri="{FF2B5EF4-FFF2-40B4-BE49-F238E27FC236}">
                  <a16:creationId xmlns:a16="http://schemas.microsoft.com/office/drawing/2014/main" id="{39EBC250-B727-2478-64D8-3FCACE4663A9}"/>
                </a:ext>
              </a:extLst>
            </p:cNvPr>
            <p:cNvSpPr/>
            <p:nvPr/>
          </p:nvSpPr>
          <p:spPr>
            <a:xfrm>
              <a:off x="1706399" y="237482"/>
              <a:ext cx="1804034" cy="1804034"/>
            </a:xfrm>
            <a:prstGeom prst="pieWedge">
              <a:avLst/>
            </a:prstGeom>
            <a:solidFill>
              <a:srgbClr val="D89F39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63" name="Pie 4">
              <a:extLst>
                <a:ext uri="{FF2B5EF4-FFF2-40B4-BE49-F238E27FC236}">
                  <a16:creationId xmlns:a16="http://schemas.microsoft.com/office/drawing/2014/main" id="{B43FA11D-9ADF-4DE9-88D9-9F1F9E337C14}"/>
                </a:ext>
              </a:extLst>
            </p:cNvPr>
            <p:cNvSpPr/>
            <p:nvPr/>
          </p:nvSpPr>
          <p:spPr>
            <a:xfrm>
              <a:off x="2234788" y="765871"/>
              <a:ext cx="1275645" cy="12756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marL="0" marR="0" lvl="0" indent="0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24C354D-015E-34DA-3664-54BA185CAFF9}"/>
              </a:ext>
            </a:extLst>
          </p:cNvPr>
          <p:cNvGrpSpPr/>
          <p:nvPr/>
        </p:nvGrpSpPr>
        <p:grpSpPr>
          <a:xfrm rot="2715378">
            <a:off x="4441294" y="2718925"/>
            <a:ext cx="1944216" cy="1944216"/>
            <a:chOff x="3593761" y="237482"/>
            <a:chExt cx="1804034" cy="1804034"/>
          </a:xfrm>
        </p:grpSpPr>
        <p:sp>
          <p:nvSpPr>
            <p:cNvPr id="65" name="Pie 64">
              <a:extLst>
                <a:ext uri="{FF2B5EF4-FFF2-40B4-BE49-F238E27FC236}">
                  <a16:creationId xmlns:a16="http://schemas.microsoft.com/office/drawing/2014/main" id="{316C98EA-BA32-8828-DA8C-54085EF7DA1E}"/>
                </a:ext>
              </a:extLst>
            </p:cNvPr>
            <p:cNvSpPr/>
            <p:nvPr/>
          </p:nvSpPr>
          <p:spPr>
            <a:xfrm rot="5400000">
              <a:off x="3593761" y="237482"/>
              <a:ext cx="1804034" cy="1804034"/>
            </a:xfrm>
            <a:prstGeom prst="pieWedge">
              <a:avLst/>
            </a:prstGeom>
            <a:solidFill>
              <a:srgbClr val="D89F39">
                <a:hueOff val="-1573219"/>
                <a:satOff val="-8864"/>
                <a:lumOff val="-2026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66" name="Pie 4">
              <a:extLst>
                <a:ext uri="{FF2B5EF4-FFF2-40B4-BE49-F238E27FC236}">
                  <a16:creationId xmlns:a16="http://schemas.microsoft.com/office/drawing/2014/main" id="{8942B91A-8BD0-0AA3-5D50-E21FC63829C0}"/>
                </a:ext>
              </a:extLst>
            </p:cNvPr>
            <p:cNvSpPr/>
            <p:nvPr/>
          </p:nvSpPr>
          <p:spPr>
            <a:xfrm>
              <a:off x="3593761" y="765871"/>
              <a:ext cx="1275645" cy="12756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marL="0" marR="0" lvl="0" indent="0" algn="r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331971C-267C-C1BA-125B-3AA211BB86D2}"/>
              </a:ext>
            </a:extLst>
          </p:cNvPr>
          <p:cNvGrpSpPr/>
          <p:nvPr/>
        </p:nvGrpSpPr>
        <p:grpSpPr>
          <a:xfrm rot="2684902">
            <a:off x="3085971" y="4087454"/>
            <a:ext cx="1944216" cy="1944216"/>
            <a:chOff x="3593761" y="2124844"/>
            <a:chExt cx="1804034" cy="1804034"/>
          </a:xfrm>
          <a:solidFill>
            <a:srgbClr val="57A7B5">
              <a:lumMod val="75000"/>
            </a:srgbClr>
          </a:solidFill>
        </p:grpSpPr>
        <p:sp>
          <p:nvSpPr>
            <p:cNvPr id="68" name="Pie 67">
              <a:extLst>
                <a:ext uri="{FF2B5EF4-FFF2-40B4-BE49-F238E27FC236}">
                  <a16:creationId xmlns:a16="http://schemas.microsoft.com/office/drawing/2014/main" id="{2E83F07D-44DD-A465-D206-DA5293A7BFD2}"/>
                </a:ext>
              </a:extLst>
            </p:cNvPr>
            <p:cNvSpPr/>
            <p:nvPr/>
          </p:nvSpPr>
          <p:spPr>
            <a:xfrm rot="10800000">
              <a:off x="3593761" y="2124844"/>
              <a:ext cx="1804034" cy="1804034"/>
            </a:xfrm>
            <a:prstGeom prst="pieWedge">
              <a:avLst/>
            </a:prstGeom>
            <a:grpFill/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69" name="Pie 4">
              <a:extLst>
                <a:ext uri="{FF2B5EF4-FFF2-40B4-BE49-F238E27FC236}">
                  <a16:creationId xmlns:a16="http://schemas.microsoft.com/office/drawing/2014/main" id="{0A5BA690-D4E5-505A-5D23-781C3CAD1735}"/>
                </a:ext>
              </a:extLst>
            </p:cNvPr>
            <p:cNvSpPr/>
            <p:nvPr/>
          </p:nvSpPr>
          <p:spPr>
            <a:xfrm rot="21600000">
              <a:off x="3593761" y="2124844"/>
              <a:ext cx="1275645" cy="1275645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marL="0" marR="0" lvl="0" indent="0" algn="r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7592C1B-CFEC-5BDF-AF1A-7EE0C1A6900F}"/>
              </a:ext>
            </a:extLst>
          </p:cNvPr>
          <p:cNvGrpSpPr/>
          <p:nvPr/>
        </p:nvGrpSpPr>
        <p:grpSpPr>
          <a:xfrm rot="2698960">
            <a:off x="1704976" y="2731848"/>
            <a:ext cx="1944216" cy="1944216"/>
            <a:chOff x="1706399" y="2124844"/>
            <a:chExt cx="1804034" cy="1804034"/>
          </a:xfrm>
        </p:grpSpPr>
        <p:sp>
          <p:nvSpPr>
            <p:cNvPr id="71" name="Pie 70">
              <a:extLst>
                <a:ext uri="{FF2B5EF4-FFF2-40B4-BE49-F238E27FC236}">
                  <a16:creationId xmlns:a16="http://schemas.microsoft.com/office/drawing/2014/main" id="{2FC10107-FA86-7E90-41D8-2A45DF631C88}"/>
                </a:ext>
              </a:extLst>
            </p:cNvPr>
            <p:cNvSpPr/>
            <p:nvPr/>
          </p:nvSpPr>
          <p:spPr>
            <a:xfrm rot="16200000">
              <a:off x="1706399" y="2124844"/>
              <a:ext cx="1804034" cy="1804034"/>
            </a:xfrm>
            <a:prstGeom prst="pieWedge">
              <a:avLst/>
            </a:prstGeom>
            <a:solidFill>
              <a:srgbClr val="D89F39">
                <a:hueOff val="-4719658"/>
                <a:satOff val="-26593"/>
                <a:lumOff val="-6078"/>
                <a:alphaOff val="0"/>
              </a:srgbClr>
            </a:solidFill>
            <a:ln w="254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72" name="Pie 4">
              <a:extLst>
                <a:ext uri="{FF2B5EF4-FFF2-40B4-BE49-F238E27FC236}">
                  <a16:creationId xmlns:a16="http://schemas.microsoft.com/office/drawing/2014/main" id="{32661FE5-E312-AE1D-E02C-0436995F6DD7}"/>
                </a:ext>
              </a:extLst>
            </p:cNvPr>
            <p:cNvSpPr/>
            <p:nvPr/>
          </p:nvSpPr>
          <p:spPr>
            <a:xfrm rot="21600000">
              <a:off x="2234788" y="2124844"/>
              <a:ext cx="1275645" cy="12756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marL="0" marR="0" lvl="0" indent="0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73" name="Donut 15">
            <a:extLst>
              <a:ext uri="{FF2B5EF4-FFF2-40B4-BE49-F238E27FC236}">
                <a16:creationId xmlns:a16="http://schemas.microsoft.com/office/drawing/2014/main" id="{4DBFF29A-B8FE-99BD-120B-F7606AE56E45}"/>
              </a:ext>
            </a:extLst>
          </p:cNvPr>
          <p:cNvSpPr/>
          <p:nvPr/>
        </p:nvSpPr>
        <p:spPr>
          <a:xfrm>
            <a:off x="1747597" y="1393380"/>
            <a:ext cx="4608512" cy="4608512"/>
          </a:xfrm>
          <a:prstGeom prst="donut">
            <a:avLst>
              <a:gd name="adj" fmla="val 7241"/>
            </a:avLst>
          </a:prstGeom>
          <a:solidFill>
            <a:srgbClr val="00B0F0"/>
          </a:solidFill>
          <a:ln w="12700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7FB4B2B-4995-50E7-4D95-42D4C009074B}"/>
              </a:ext>
            </a:extLst>
          </p:cNvPr>
          <p:cNvSpPr txBox="1"/>
          <p:nvPr/>
        </p:nvSpPr>
        <p:spPr>
          <a:xfrm rot="16200000">
            <a:off x="1330501" y="352937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kern="0" dirty="0">
                <a:solidFill>
                  <a:srgbClr val="FFFFFF"/>
                </a:solidFill>
                <a:cs typeface="Arial"/>
                <a:sym typeface="Arial"/>
              </a:rPr>
              <a:t>Customer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5C08A22-A2BC-D236-689D-8EE22AB5C62E}"/>
              </a:ext>
            </a:extLst>
          </p:cNvPr>
          <p:cNvSpPr txBox="1"/>
          <p:nvPr/>
        </p:nvSpPr>
        <p:spPr>
          <a:xfrm rot="5400000">
            <a:off x="5703682" y="360138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kern="0" dirty="0">
                <a:solidFill>
                  <a:srgbClr val="FFFFFF"/>
                </a:solidFill>
                <a:cs typeface="Arial"/>
                <a:sym typeface="Arial"/>
              </a:rPr>
              <a:t>Internal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3F6E988-A236-2449-D090-7F79239C958A}"/>
              </a:ext>
            </a:extLst>
          </p:cNvPr>
          <p:cNvSpPr txBox="1"/>
          <p:nvPr/>
        </p:nvSpPr>
        <p:spPr>
          <a:xfrm>
            <a:off x="3475789" y="13933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kern="0" dirty="0">
                <a:solidFill>
                  <a:srgbClr val="FFFFFF"/>
                </a:solidFill>
                <a:cs typeface="Arial"/>
                <a:sym typeface="Arial"/>
              </a:rPr>
              <a:t>Financial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C37DA14-6BF9-19BB-39F5-70EBBF357ABA}"/>
              </a:ext>
            </a:extLst>
          </p:cNvPr>
          <p:cNvSpPr txBox="1"/>
          <p:nvPr/>
        </p:nvSpPr>
        <p:spPr>
          <a:xfrm>
            <a:off x="3545569" y="563256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kern="0" dirty="0">
                <a:solidFill>
                  <a:srgbClr val="FFFFFF"/>
                </a:solidFill>
                <a:cs typeface="Arial"/>
                <a:sym typeface="Arial"/>
              </a:rPr>
              <a:t>Learning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560F122-392D-F7A9-1551-45394A9A2C66}"/>
              </a:ext>
            </a:extLst>
          </p:cNvPr>
          <p:cNvCxnSpPr/>
          <p:nvPr/>
        </p:nvCxnSpPr>
        <p:spPr>
          <a:xfrm>
            <a:off x="3306931" y="1897436"/>
            <a:ext cx="1473397" cy="3600400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D864766-02FB-C978-EBBC-554253C23A18}"/>
              </a:ext>
            </a:extLst>
          </p:cNvPr>
          <p:cNvCxnSpPr>
            <a:stCxn id="68" idx="2"/>
            <a:endCxn id="69" idx="0"/>
          </p:cNvCxnSpPr>
          <p:nvPr/>
        </p:nvCxnSpPr>
        <p:spPr>
          <a:xfrm>
            <a:off x="4029787" y="1762712"/>
            <a:ext cx="56956" cy="3869848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7A1537F-6084-08AA-A47A-2D988130A0C1}"/>
              </a:ext>
            </a:extLst>
          </p:cNvPr>
          <p:cNvCxnSpPr/>
          <p:nvPr/>
        </p:nvCxnSpPr>
        <p:spPr>
          <a:xfrm flipH="1">
            <a:off x="3403781" y="1897436"/>
            <a:ext cx="1296144" cy="3600400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3CEADF7-4AAC-6367-74B5-5C0DC5AEC91A}"/>
              </a:ext>
            </a:extLst>
          </p:cNvPr>
          <p:cNvCxnSpPr>
            <a:stCxn id="65" idx="2"/>
          </p:cNvCxnSpPr>
          <p:nvPr/>
        </p:nvCxnSpPr>
        <p:spPr>
          <a:xfrm>
            <a:off x="2107637" y="3714042"/>
            <a:ext cx="3888432" cy="55602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74330F4-BCA3-80CD-D8E8-2AFBA87A8867}"/>
              </a:ext>
            </a:extLst>
          </p:cNvPr>
          <p:cNvCxnSpPr/>
          <p:nvPr/>
        </p:nvCxnSpPr>
        <p:spPr>
          <a:xfrm>
            <a:off x="2251653" y="2977556"/>
            <a:ext cx="3600400" cy="1440160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A701F26-F2AB-B143-5833-EBCEDD7C7520}"/>
              </a:ext>
            </a:extLst>
          </p:cNvPr>
          <p:cNvCxnSpPr/>
          <p:nvPr/>
        </p:nvCxnSpPr>
        <p:spPr>
          <a:xfrm flipV="1">
            <a:off x="2251653" y="3049564"/>
            <a:ext cx="3600400" cy="1368152"/>
          </a:xfrm>
          <a:prstGeom prst="line">
            <a:avLst/>
          </a:prstGeom>
          <a:noFill/>
          <a:ln w="19050" cap="flat" cmpd="sng" algn="ctr">
            <a:solidFill>
              <a:srgbClr val="FFFFFF"/>
            </a:solidFill>
            <a:prstDash val="solid"/>
          </a:ln>
          <a:effectLst/>
        </p:spPr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44B7D709-2C41-DDD4-056B-5F92A7018838}"/>
              </a:ext>
            </a:extLst>
          </p:cNvPr>
          <p:cNvSpPr/>
          <p:nvPr/>
        </p:nvSpPr>
        <p:spPr>
          <a:xfrm>
            <a:off x="3403781" y="3049564"/>
            <a:ext cx="1304528" cy="1304528"/>
          </a:xfrm>
          <a:prstGeom prst="ellipse">
            <a:avLst/>
          </a:prstGeom>
          <a:solidFill>
            <a:srgbClr val="FFFFFF">
              <a:lumMod val="85000"/>
            </a:srgb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Mission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CA14B78C-EDF9-A8DB-892B-0FAB13C20CD7}"/>
              </a:ext>
            </a:extLst>
          </p:cNvPr>
          <p:cNvSpPr/>
          <p:nvPr/>
        </p:nvSpPr>
        <p:spPr>
          <a:xfrm>
            <a:off x="3619805" y="3265588"/>
            <a:ext cx="864096" cy="864096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Vision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EC573E-2B6B-3A03-DAA6-BF0406A4326B}"/>
              </a:ext>
            </a:extLst>
          </p:cNvPr>
          <p:cNvSpPr txBox="1"/>
          <p:nvPr/>
        </p:nvSpPr>
        <p:spPr>
          <a:xfrm>
            <a:off x="3763821" y="3049564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b="1" kern="0" dirty="0">
                <a:solidFill>
                  <a:srgbClr val="000000"/>
                </a:solidFill>
                <a:cs typeface="Arial"/>
                <a:sym typeface="Arial"/>
              </a:rPr>
              <a:t>Mission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6C57300-B61B-4714-97FF-53D33A9FF06B}"/>
              </a:ext>
            </a:extLst>
          </p:cNvPr>
          <p:cNvSpPr txBox="1"/>
          <p:nvPr/>
        </p:nvSpPr>
        <p:spPr>
          <a:xfrm rot="3241591">
            <a:off x="2734133" y="2501853"/>
            <a:ext cx="12554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kern="0" dirty="0">
                <a:solidFill>
                  <a:srgbClr val="FFFFFF"/>
                </a:solidFill>
                <a:cs typeface="Arial"/>
                <a:sym typeface="Arial"/>
              </a:rPr>
              <a:t>Financial Objective 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CC2D1B2-5FF2-440F-24A6-4626CF9B4BA2}"/>
              </a:ext>
            </a:extLst>
          </p:cNvPr>
          <p:cNvSpPr txBox="1"/>
          <p:nvPr/>
        </p:nvSpPr>
        <p:spPr>
          <a:xfrm rot="19779573">
            <a:off x="2297025" y="4307929"/>
            <a:ext cx="12939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kern="0" dirty="0">
                <a:solidFill>
                  <a:srgbClr val="FFFFFF"/>
                </a:solidFill>
                <a:cs typeface="Arial"/>
                <a:sym typeface="Arial"/>
              </a:rPr>
              <a:t>Customer Objective 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5D3C51-AC5F-B183-7D5B-8A6D55AB69DF}"/>
              </a:ext>
            </a:extLst>
          </p:cNvPr>
          <p:cNvSpPr txBox="1"/>
          <p:nvPr/>
        </p:nvSpPr>
        <p:spPr>
          <a:xfrm rot="3241591">
            <a:off x="4180704" y="4662092"/>
            <a:ext cx="12426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kern="0" dirty="0">
                <a:solidFill>
                  <a:srgbClr val="FFFFFF"/>
                </a:solidFill>
                <a:cs typeface="Arial"/>
                <a:sym typeface="Arial"/>
              </a:rPr>
              <a:t>Learning Objective 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9F828CC-C297-39B0-4A64-F19BE193C1B5}"/>
              </a:ext>
            </a:extLst>
          </p:cNvPr>
          <p:cNvSpPr txBox="1"/>
          <p:nvPr/>
        </p:nvSpPr>
        <p:spPr>
          <a:xfrm rot="19779573">
            <a:off x="4583308" y="2928518"/>
            <a:ext cx="1178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kern="0" dirty="0">
                <a:solidFill>
                  <a:srgbClr val="FFFFFF"/>
                </a:solidFill>
                <a:cs typeface="Arial"/>
                <a:sym typeface="Arial"/>
              </a:rPr>
              <a:t>Internal Objective 1</a:t>
            </a:r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EC29485A-499C-3301-458D-2256B4315FD6}"/>
              </a:ext>
            </a:extLst>
          </p:cNvPr>
          <p:cNvSpPr txBox="1">
            <a:spLocks/>
          </p:cNvSpPr>
          <p:nvPr/>
        </p:nvSpPr>
        <p:spPr>
          <a:xfrm>
            <a:off x="7393448" y="1806974"/>
            <a:ext cx="2962672" cy="3925339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Myriad Pro" charset="0"/>
                <a:ea typeface="Myriad Pro" charset="0"/>
                <a:cs typeface="Myriad Pro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1800" dirty="0"/>
              <a:t>This circular version is occasionally used to focus everything towards the mission and strategy, as a rally-call it works well.  However it lacks in its ability to present causal linkages</a:t>
            </a:r>
          </a:p>
          <a:p>
            <a:endParaRPr lang="en-GB" sz="1800" dirty="0"/>
          </a:p>
          <a:p>
            <a:r>
              <a:rPr lang="en-GB" sz="1800" dirty="0"/>
              <a:t>Tesco used this approach during their ‘Every Little Helps’ campaign</a:t>
            </a:r>
          </a:p>
        </p:txBody>
      </p:sp>
    </p:spTree>
    <p:extLst>
      <p:ext uri="{BB962C8B-B14F-4D97-AF65-F5344CB8AC3E}">
        <p14:creationId xmlns:p14="http://schemas.microsoft.com/office/powerpoint/2010/main" val="4072882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BA09B-8C28-2E3E-DC6E-9FBAA1BED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Output from Spider Impact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64F6E07-262C-A4AB-162A-D127CCB71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080654"/>
            <a:ext cx="7060497" cy="516786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50A3DA-5F18-A3F2-2052-AD03492D0029}"/>
              </a:ext>
            </a:extLst>
          </p:cNvPr>
          <p:cNvSpPr txBox="1">
            <a:spLocks/>
          </p:cNvSpPr>
          <p:nvPr/>
        </p:nvSpPr>
        <p:spPr>
          <a:xfrm>
            <a:off x="8356491" y="1274617"/>
            <a:ext cx="2962672" cy="5167865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Myriad Pro" charset="0"/>
                <a:ea typeface="Myriad Pro" charset="0"/>
                <a:cs typeface="Myriad Pro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1800" dirty="0"/>
              <a:t>Using PowerPoint to create a strategy map is a good first step. The application will allow you to create any visual representation that you might require.</a:t>
            </a:r>
          </a:p>
          <a:p>
            <a:endParaRPr lang="en-GB" sz="1800" dirty="0"/>
          </a:p>
          <a:p>
            <a:r>
              <a:rPr lang="en-GB" sz="1800" dirty="0"/>
              <a:t>However, PowerPoint will not update the data automatically next month, or the month after that.</a:t>
            </a:r>
          </a:p>
          <a:p>
            <a:endParaRPr lang="en-GB" sz="1800" dirty="0"/>
          </a:p>
          <a:p>
            <a:r>
              <a:rPr lang="en-GB" sz="1800" dirty="0"/>
              <a:t>Generating a strategy map using an application like Spider Impact is easy and will ensure your data is always up to date.</a:t>
            </a:r>
          </a:p>
        </p:txBody>
      </p:sp>
    </p:spTree>
    <p:extLst>
      <p:ext uri="{BB962C8B-B14F-4D97-AF65-F5344CB8AC3E}">
        <p14:creationId xmlns:p14="http://schemas.microsoft.com/office/powerpoint/2010/main" val="48999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1A34B8-09C9-3FEB-BE49-AF0FB2CD637B}"/>
              </a:ext>
            </a:extLst>
          </p:cNvPr>
          <p:cNvSpPr txBox="1"/>
          <p:nvPr/>
        </p:nvSpPr>
        <p:spPr>
          <a:xfrm>
            <a:off x="2094186" y="2120949"/>
            <a:ext cx="800362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intelligent fool can make things bigger and more complex. It takes a touch of genius – and a lot of courage – to move in the opposite direction</a:t>
            </a:r>
            <a:endParaRPr lang="en-US" sz="2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None/>
            </a:pPr>
            <a:r>
              <a:rPr lang="en-US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en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Albert Einstein</a:t>
            </a:r>
            <a:endParaRPr lang="en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8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95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D061C6-2000-4143-A66D-A9F1BE39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Using Spider Impact to manage your balanced scorecard and strategy maps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7FD9A-AD53-8A40-AB2F-60F8C0E00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Software is not required to implement a Strategy Map or Balanced Scorecard, but it really helps. A good software tool will allow user to:</a:t>
            </a:r>
          </a:p>
          <a:p>
            <a:r>
              <a:rPr lang="en-GB" sz="2000" dirty="0"/>
              <a:t>create meaningful Strategy Maps with minimum fuss</a:t>
            </a:r>
          </a:p>
          <a:p>
            <a:r>
              <a:rPr lang="en-GB" sz="2000" dirty="0"/>
              <a:t>organise key metrics in a meaningful way</a:t>
            </a:r>
          </a:p>
          <a:p>
            <a:r>
              <a:rPr lang="en-GB" sz="2000" dirty="0"/>
              <a:t>display data and combinations of data</a:t>
            </a:r>
          </a:p>
          <a:p>
            <a:r>
              <a:rPr lang="en-GB" sz="2000" dirty="0"/>
              <a:t>provide management teams with a clear business overview</a:t>
            </a:r>
          </a:p>
          <a:p>
            <a:r>
              <a:rPr lang="en-GB" sz="2000" dirty="0"/>
              <a:t>allow users to input data easily and frequently</a:t>
            </a:r>
          </a:p>
          <a:p>
            <a:r>
              <a:rPr lang="en-GB" sz="2000" dirty="0"/>
              <a:t>Provide the means to ‘drill down’ to the underlying data should the need arise to question a specific activity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Intrafocus recommends </a:t>
            </a:r>
            <a:r>
              <a:rPr lang="en-GB" sz="2000" dirty="0">
                <a:solidFill>
                  <a:srgbClr val="FFC000"/>
                </a:solidFill>
                <a:hlinkClick r:id="rId2"/>
              </a:rPr>
              <a:t>Spider Impact</a:t>
            </a:r>
            <a:r>
              <a:rPr lang="en-GB" sz="2000" dirty="0">
                <a:hlinkClick r:id="rId2"/>
              </a:rPr>
              <a:t> </a:t>
            </a:r>
            <a:r>
              <a:rPr lang="en-GB" sz="2000" dirty="0"/>
              <a:t>to those companies that want to take a structured approach to rolling out Strategy Maps and Balanced Scorecards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endParaRPr lang="en-GB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80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5133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D061C6-2000-4143-A66D-A9F1BE39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Strategy Map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7FD9A-AD53-8A40-AB2F-60F8C0E00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600"/>
              </a:lnSpc>
              <a:spcBef>
                <a:spcPts val="1200"/>
              </a:spcBef>
              <a:buNone/>
            </a:pPr>
            <a:r>
              <a:rPr lang="en-GB" sz="2000" dirty="0">
                <a:ea typeface="Open Sans" panose="020B0606030504020204" pitchFamily="34" charset="0"/>
                <a:cs typeface="Open Sans" panose="020B0606030504020204" pitchFamily="34" charset="0"/>
              </a:rPr>
              <a:t>A Strategy Map is a diagram that describes how a company or organisation can create value by linking strategic objectives in a cause and effect relationship.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r>
              <a:rPr lang="en-GB" sz="2000" dirty="0">
                <a:ea typeface="Open Sans" panose="020B0606030504020204" pitchFamily="34" charset="0"/>
                <a:cs typeface="Open Sans" panose="020B0606030504020204" pitchFamily="34" charset="0"/>
              </a:rPr>
              <a:t>It is based on the four Balanced Scorecard Perspectives: Financial, Customer, Internal Processes and Organisational Capacity.  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r>
              <a:rPr lang="en-GB" sz="2000" dirty="0">
                <a:ea typeface="Open Sans" panose="020B0606030504020204" pitchFamily="34" charset="0"/>
                <a:cs typeface="Open Sans" panose="020B0606030504020204" pitchFamily="34" charset="0"/>
              </a:rPr>
              <a:t>The key element of the Strategy Map is that it is linked to the ‘scorecards’ that monitor the progress towards the Strategic Objectives.  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r>
              <a:rPr lang="en-GB" sz="2000" dirty="0">
                <a:ea typeface="Open Sans" panose="020B0606030504020204" pitchFamily="34" charset="0"/>
                <a:cs typeface="Open Sans" panose="020B0606030504020204" pitchFamily="34" charset="0"/>
              </a:rPr>
              <a:t>The ‘scorecards’ will include: metrics, targets for the metrics and strategic initiatives to drive performance towards achieving the objectives. 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endParaRPr lang="en-GB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68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D061C6-2000-4143-A66D-A9F1BE39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Strategy Map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7FD9A-AD53-8A40-AB2F-60F8C0E00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The Balanced Scorecard is a strategic planning and management method used to: </a:t>
            </a:r>
          </a:p>
          <a:p>
            <a:r>
              <a:rPr lang="en-GB" sz="2000" dirty="0"/>
              <a:t>align business activities to a vision and strategy of an organisation </a:t>
            </a:r>
          </a:p>
          <a:p>
            <a:r>
              <a:rPr lang="en-GB" sz="2000" dirty="0"/>
              <a:t>improve internal and external communications </a:t>
            </a:r>
          </a:p>
          <a:p>
            <a:r>
              <a:rPr lang="en-GB" sz="2000" dirty="0"/>
              <a:t>monitor organisational performance against strategic goals.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The design of Balanced Scorecard concerns itself with: </a:t>
            </a:r>
          </a:p>
          <a:p>
            <a:r>
              <a:rPr lang="en-GB" sz="2000" dirty="0"/>
              <a:t>the identification of a small number of financial and non-financial measures referred to as Perspectives</a:t>
            </a:r>
          </a:p>
          <a:p>
            <a:r>
              <a:rPr lang="en-GB" sz="2000" dirty="0"/>
              <a:t>setting targets for the measures and then </a:t>
            </a:r>
          </a:p>
          <a:p>
            <a:r>
              <a:rPr lang="en-GB" sz="2000" dirty="0"/>
              <a:t>measuring them on a regular basis to determine success or failure. </a:t>
            </a:r>
          </a:p>
          <a:p>
            <a:pPr>
              <a:lnSpc>
                <a:spcPts val="2600"/>
              </a:lnSpc>
              <a:spcBef>
                <a:spcPts val="1200"/>
              </a:spcBef>
            </a:pPr>
            <a:endParaRPr lang="en-GB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1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83CBBC59-7546-3949-10A0-44B30D51F3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Templates</a:t>
            </a:r>
          </a:p>
        </p:txBody>
      </p:sp>
    </p:spTree>
    <p:extLst>
      <p:ext uri="{BB962C8B-B14F-4D97-AF65-F5344CB8AC3E}">
        <p14:creationId xmlns:p14="http://schemas.microsoft.com/office/powerpoint/2010/main" val="193013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 classic generic Kaplan and Norton styled strategy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3474147" y="5046957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30331" y="5046957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523" y="5046957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14707" y="5046957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2139" y="2742701"/>
            <a:ext cx="6552728" cy="86409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i="1" dirty="0">
                <a:solidFill>
                  <a:schemeClr val="accent6">
                    <a:lumMod val="10000"/>
                  </a:schemeClr>
                </a:solidFill>
              </a:rPr>
              <a:t>Customer Value Proposition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2139" y="1230533"/>
            <a:ext cx="1584176" cy="21602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Productivity Strategy</a:t>
            </a:r>
          </a:p>
        </p:txBody>
      </p:sp>
      <p:sp>
        <p:nvSpPr>
          <p:cNvPr id="9" name="Rectangle 8"/>
          <p:cNvSpPr/>
          <p:nvPr/>
        </p:nvSpPr>
        <p:spPr>
          <a:xfrm>
            <a:off x="3402139" y="3892050"/>
            <a:ext cx="1512168" cy="28803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Operations Management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02139" y="4182861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Supply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Production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Distribution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Risk Management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56227" y="3892050"/>
            <a:ext cx="1512168" cy="28803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Customer Management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8323" y="4182861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Selection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Acquisition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Retention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Growth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6475" y="3894828"/>
            <a:ext cx="1512168" cy="28803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Innovative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86515" y="4182861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Opportunity Identification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R&amp;D Portfolio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Design / Develop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Launch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440603" y="3892082"/>
            <a:ext cx="1512168" cy="288032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Regulatory and Social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42699" y="4182861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Environment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Safety and Health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Employment</a:t>
            </a:r>
          </a:p>
          <a:p>
            <a:pPr algn="ctr"/>
            <a:r>
              <a:rPr lang="en-GB" sz="800" dirty="0">
                <a:solidFill>
                  <a:schemeClr val="accent6">
                    <a:lumMod val="10000"/>
                  </a:schemeClr>
                </a:solidFill>
              </a:rPr>
              <a:t>Community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02139" y="5139814"/>
            <a:ext cx="6552728" cy="216024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Human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02139" y="5419379"/>
            <a:ext cx="6552728" cy="216024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Information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02139" y="5695029"/>
            <a:ext cx="6552728" cy="432048"/>
          </a:xfrm>
          <a:prstGeom prst="rect">
            <a:avLst/>
          </a:prstGeom>
          <a:solidFill>
            <a:schemeClr val="accent4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Organisational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>
            <a:stCxn id="22" idx="0"/>
          </p:cNvCxnSpPr>
          <p:nvPr/>
        </p:nvCxnSpPr>
        <p:spPr>
          <a:xfrm flipV="1">
            <a:off x="4158223" y="3606797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454367" y="2310653"/>
            <a:ext cx="36004" cy="432048"/>
          </a:xfrm>
          <a:prstGeom prst="straightConnector1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794627" y="2310653"/>
            <a:ext cx="40196" cy="432048"/>
          </a:xfrm>
          <a:prstGeom prst="straightConnector1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086215" y="2310653"/>
            <a:ext cx="180020" cy="432048"/>
          </a:xfrm>
          <a:prstGeom prst="straightConnector1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9018763" y="2310653"/>
            <a:ext cx="184212" cy="432048"/>
          </a:xfrm>
          <a:prstGeom prst="straightConnector1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6" idx="0"/>
          </p:cNvCxnSpPr>
          <p:nvPr/>
        </p:nvCxnSpPr>
        <p:spPr>
          <a:xfrm flipV="1">
            <a:off x="5814407" y="3606797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10251" y="3391353"/>
            <a:ext cx="1800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>
                <a:solidFill>
                  <a:schemeClr val="accent6">
                    <a:lumMod val="10000"/>
                  </a:schemeClr>
                </a:solidFill>
              </a:rPr>
              <a:t>Product / Service Attributes</a:t>
            </a:r>
          </a:p>
        </p:txBody>
      </p:sp>
      <p:sp>
        <p:nvSpPr>
          <p:cNvPr id="29" name="Oval 28"/>
          <p:cNvSpPr/>
          <p:nvPr/>
        </p:nvSpPr>
        <p:spPr>
          <a:xfrm>
            <a:off x="5908566" y="1367522"/>
            <a:ext cx="1526022" cy="511083"/>
          </a:xfrm>
          <a:prstGeom prst="ellipse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Long-Term Shareholder Value</a:t>
            </a:r>
          </a:p>
        </p:txBody>
      </p:sp>
      <p:sp>
        <p:nvSpPr>
          <p:cNvPr id="30" name="Oval 29"/>
          <p:cNvSpPr/>
          <p:nvPr/>
        </p:nvSpPr>
        <p:spPr>
          <a:xfrm>
            <a:off x="3474147" y="1950613"/>
            <a:ext cx="1080000" cy="468000"/>
          </a:xfrm>
          <a:prstGeom prst="ellipse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Improve Cost Structure</a:t>
            </a:r>
          </a:p>
        </p:txBody>
      </p:sp>
      <p:sp>
        <p:nvSpPr>
          <p:cNvPr id="31" name="Oval 30"/>
          <p:cNvSpPr/>
          <p:nvPr/>
        </p:nvSpPr>
        <p:spPr>
          <a:xfrm>
            <a:off x="4842299" y="1950613"/>
            <a:ext cx="1080000" cy="468000"/>
          </a:xfrm>
          <a:prstGeom prst="ellipse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Increase Asset Utilisation</a:t>
            </a:r>
          </a:p>
        </p:txBody>
      </p:sp>
      <p:sp>
        <p:nvSpPr>
          <p:cNvPr id="32" name="Oval 31"/>
          <p:cNvSpPr/>
          <p:nvPr/>
        </p:nvSpPr>
        <p:spPr>
          <a:xfrm>
            <a:off x="7226947" y="1950613"/>
            <a:ext cx="1080000" cy="468000"/>
          </a:xfrm>
          <a:prstGeom prst="ellipse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Expand Revenue Opportunities</a:t>
            </a:r>
          </a:p>
        </p:txBody>
      </p:sp>
      <p:sp>
        <p:nvSpPr>
          <p:cNvPr id="33" name="Oval 32"/>
          <p:cNvSpPr/>
          <p:nvPr/>
        </p:nvSpPr>
        <p:spPr>
          <a:xfrm>
            <a:off x="8595099" y="1950613"/>
            <a:ext cx="1080000" cy="468000"/>
          </a:xfrm>
          <a:prstGeom prst="ellipse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Enhance Customer Value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370691" y="1227020"/>
            <a:ext cx="1584176" cy="216024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Growth Strategy</a:t>
            </a:r>
          </a:p>
        </p:txBody>
      </p:sp>
      <p:cxnSp>
        <p:nvCxnSpPr>
          <p:cNvPr id="35" name="Curved Connector 34"/>
          <p:cNvCxnSpPr>
            <a:stCxn id="30" idx="0"/>
            <a:endCxn id="29" idx="2"/>
          </p:cNvCxnSpPr>
          <p:nvPr/>
        </p:nvCxnSpPr>
        <p:spPr>
          <a:xfrm rot="5400000" flipH="1" flipV="1">
            <a:off x="4797582" y="839630"/>
            <a:ext cx="327549" cy="1894419"/>
          </a:xfrm>
          <a:prstGeom prst="curvedConnector2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32" idx="0"/>
            <a:endCxn id="29" idx="5"/>
          </p:cNvCxnSpPr>
          <p:nvPr/>
        </p:nvCxnSpPr>
        <p:spPr>
          <a:xfrm rot="16200000" flipV="1">
            <a:off x="7415600" y="1599266"/>
            <a:ext cx="146854" cy="555840"/>
          </a:xfrm>
          <a:prstGeom prst="curvedConnector3">
            <a:avLst>
              <a:gd name="adj1" fmla="val 50000"/>
            </a:avLst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33" idx="0"/>
            <a:endCxn id="29" idx="6"/>
          </p:cNvCxnSpPr>
          <p:nvPr/>
        </p:nvCxnSpPr>
        <p:spPr>
          <a:xfrm rot="16200000" flipV="1">
            <a:off x="8121070" y="936583"/>
            <a:ext cx="327549" cy="1700511"/>
          </a:xfrm>
          <a:prstGeom prst="curvedConnector2">
            <a:avLst/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866635" y="3391353"/>
            <a:ext cx="7837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>
                <a:solidFill>
                  <a:schemeClr val="accent6">
                    <a:lumMod val="10000"/>
                  </a:schemeClr>
                </a:solidFill>
              </a:rPr>
              <a:t>Relationship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090771" y="3391353"/>
            <a:ext cx="7837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>
                <a:solidFill>
                  <a:schemeClr val="accent6">
                    <a:lumMod val="10000"/>
                  </a:schemeClr>
                </a:solidFill>
              </a:rPr>
              <a:t>Image</a:t>
            </a:r>
          </a:p>
        </p:txBody>
      </p:sp>
      <p:sp>
        <p:nvSpPr>
          <p:cNvPr id="41" name="Oval 40"/>
          <p:cNvSpPr/>
          <p:nvPr/>
        </p:nvSpPr>
        <p:spPr>
          <a:xfrm>
            <a:off x="3546155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Price</a:t>
            </a:r>
          </a:p>
        </p:txBody>
      </p:sp>
      <p:sp>
        <p:nvSpPr>
          <p:cNvPr id="42" name="Oval 41"/>
          <p:cNvSpPr/>
          <p:nvPr/>
        </p:nvSpPr>
        <p:spPr>
          <a:xfrm>
            <a:off x="6714507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Function</a:t>
            </a:r>
          </a:p>
        </p:txBody>
      </p:sp>
      <p:sp>
        <p:nvSpPr>
          <p:cNvPr id="43" name="Oval 42"/>
          <p:cNvSpPr/>
          <p:nvPr/>
        </p:nvSpPr>
        <p:spPr>
          <a:xfrm>
            <a:off x="7506595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Service</a:t>
            </a:r>
          </a:p>
        </p:txBody>
      </p:sp>
      <p:sp>
        <p:nvSpPr>
          <p:cNvPr id="44" name="Oval 43"/>
          <p:cNvSpPr/>
          <p:nvPr/>
        </p:nvSpPr>
        <p:spPr>
          <a:xfrm>
            <a:off x="8298683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Partnership</a:t>
            </a:r>
          </a:p>
        </p:txBody>
      </p:sp>
      <p:sp>
        <p:nvSpPr>
          <p:cNvPr id="45" name="Oval 44"/>
          <p:cNvSpPr/>
          <p:nvPr/>
        </p:nvSpPr>
        <p:spPr>
          <a:xfrm>
            <a:off x="9090771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Brand</a:t>
            </a:r>
          </a:p>
        </p:txBody>
      </p:sp>
      <p:sp>
        <p:nvSpPr>
          <p:cNvPr id="46" name="Oval 45"/>
          <p:cNvSpPr/>
          <p:nvPr/>
        </p:nvSpPr>
        <p:spPr>
          <a:xfrm>
            <a:off x="4338243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Quality</a:t>
            </a:r>
          </a:p>
        </p:txBody>
      </p:sp>
      <p:sp>
        <p:nvSpPr>
          <p:cNvPr id="47" name="Oval 46"/>
          <p:cNvSpPr/>
          <p:nvPr/>
        </p:nvSpPr>
        <p:spPr>
          <a:xfrm>
            <a:off x="5130331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Availability</a:t>
            </a:r>
          </a:p>
        </p:txBody>
      </p:sp>
      <p:sp>
        <p:nvSpPr>
          <p:cNvPr id="48" name="Oval 47"/>
          <p:cNvSpPr/>
          <p:nvPr/>
        </p:nvSpPr>
        <p:spPr>
          <a:xfrm>
            <a:off x="5922419" y="3030733"/>
            <a:ext cx="720000" cy="3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rgbClr val="2E3037"/>
                </a:solidFill>
              </a:rPr>
              <a:t>Selection</a:t>
            </a:r>
          </a:p>
        </p:txBody>
      </p:sp>
      <p:sp>
        <p:nvSpPr>
          <p:cNvPr id="49" name="Oval 48"/>
          <p:cNvSpPr/>
          <p:nvPr/>
        </p:nvSpPr>
        <p:spPr>
          <a:xfrm>
            <a:off x="3690171" y="5779776"/>
            <a:ext cx="936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Culture</a:t>
            </a:r>
          </a:p>
        </p:txBody>
      </p:sp>
      <p:sp>
        <p:nvSpPr>
          <p:cNvPr id="50" name="Oval 49"/>
          <p:cNvSpPr/>
          <p:nvPr/>
        </p:nvSpPr>
        <p:spPr>
          <a:xfrm>
            <a:off x="5346355" y="5779776"/>
            <a:ext cx="936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Leadership</a:t>
            </a:r>
          </a:p>
        </p:txBody>
      </p:sp>
      <p:sp>
        <p:nvSpPr>
          <p:cNvPr id="51" name="Oval 50"/>
          <p:cNvSpPr/>
          <p:nvPr/>
        </p:nvSpPr>
        <p:spPr>
          <a:xfrm>
            <a:off x="7074547" y="5779776"/>
            <a:ext cx="936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Alignment</a:t>
            </a:r>
          </a:p>
        </p:txBody>
      </p:sp>
      <p:sp>
        <p:nvSpPr>
          <p:cNvPr id="52" name="Oval 51"/>
          <p:cNvSpPr/>
          <p:nvPr/>
        </p:nvSpPr>
        <p:spPr>
          <a:xfrm>
            <a:off x="8730731" y="5779776"/>
            <a:ext cx="936000" cy="28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Teamwork</a:t>
            </a:r>
          </a:p>
        </p:txBody>
      </p:sp>
      <p:cxnSp>
        <p:nvCxnSpPr>
          <p:cNvPr id="53" name="Straight Arrow Connector 52"/>
          <p:cNvCxnSpPr>
            <a:stCxn id="15" idx="0"/>
          </p:cNvCxnSpPr>
          <p:nvPr/>
        </p:nvCxnSpPr>
        <p:spPr>
          <a:xfrm flipH="1" flipV="1">
            <a:off x="9160683" y="3604050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3" idx="0"/>
          </p:cNvCxnSpPr>
          <p:nvPr/>
        </p:nvCxnSpPr>
        <p:spPr>
          <a:xfrm flipH="1" flipV="1">
            <a:off x="7506595" y="3604050"/>
            <a:ext cx="35964" cy="29077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27" idx="2"/>
          </p:cNvCxnSpPr>
          <p:nvPr/>
        </p:nvCxnSpPr>
        <p:spPr>
          <a:xfrm flipV="1">
            <a:off x="5814407" y="4758925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23" idx="2"/>
          </p:cNvCxnSpPr>
          <p:nvPr/>
        </p:nvCxnSpPr>
        <p:spPr>
          <a:xfrm flipV="1">
            <a:off x="4158223" y="4758925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033987" y="2526677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033987" y="4902941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033987" y="3750813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961979" y="1374549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Financial</a:t>
            </a:r>
            <a:b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Perspective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961979" y="2742701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Customer</a:t>
            </a:r>
            <a:b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Perspective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961979" y="3894829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Internal</a:t>
            </a:r>
            <a:b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Perspective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961979" y="5046957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Organisational</a:t>
            </a:r>
            <a:b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Capacity</a:t>
            </a:r>
          </a:p>
        </p:txBody>
      </p:sp>
      <p:cxnSp>
        <p:nvCxnSpPr>
          <p:cNvPr id="360" name="Curved Connector 359"/>
          <p:cNvCxnSpPr>
            <a:stCxn id="31" idx="0"/>
            <a:endCxn id="29" idx="3"/>
          </p:cNvCxnSpPr>
          <p:nvPr/>
        </p:nvCxnSpPr>
        <p:spPr>
          <a:xfrm rot="5400000" flipH="1" flipV="1">
            <a:off x="5683746" y="1502312"/>
            <a:ext cx="146854" cy="749748"/>
          </a:xfrm>
          <a:prstGeom prst="curvedConnector3">
            <a:avLst>
              <a:gd name="adj1" fmla="val 50000"/>
            </a:avLst>
          </a:prstGeom>
          <a:ln w="12700">
            <a:solidFill>
              <a:srgbClr val="2E30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Arrow Connector 488"/>
          <p:cNvCxnSpPr/>
          <p:nvPr/>
        </p:nvCxnSpPr>
        <p:spPr>
          <a:xfrm flipV="1">
            <a:off x="7552115" y="4758925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Straight Arrow Connector 489"/>
          <p:cNvCxnSpPr/>
          <p:nvPr/>
        </p:nvCxnSpPr>
        <p:spPr>
          <a:xfrm flipV="1">
            <a:off x="9214710" y="4758925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595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Private sector example with ‘strategic themes’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2265719" y="2458257"/>
            <a:ext cx="7560840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Customer</a:t>
            </a:r>
            <a:b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Perspective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65719" y="3610385"/>
            <a:ext cx="7560840" cy="1338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Internal </a:t>
            </a:r>
            <a:b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Perspective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5719" y="5014813"/>
            <a:ext cx="7560840" cy="12961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Organisational</a:t>
            </a:r>
            <a:b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Capacity</a:t>
            </a:r>
          </a:p>
        </p:txBody>
      </p:sp>
      <p:sp>
        <p:nvSpPr>
          <p:cNvPr id="452" name="Rectangle 451"/>
          <p:cNvSpPr/>
          <p:nvPr/>
        </p:nvSpPr>
        <p:spPr>
          <a:xfrm>
            <a:off x="7663321" y="2242233"/>
            <a:ext cx="2165524" cy="4068724"/>
          </a:xfrm>
          <a:prstGeom prst="rect">
            <a:avLst/>
          </a:prstGeom>
          <a:solidFill>
            <a:schemeClr val="accent5">
              <a:lumMod val="20000"/>
              <a:lumOff val="80000"/>
              <a:alpha val="3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Operational Excellence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45839" y="2242233"/>
            <a:ext cx="2160240" cy="4068724"/>
          </a:xfrm>
          <a:prstGeom prst="rect">
            <a:avLst/>
          </a:prstGeom>
          <a:solidFill>
            <a:schemeClr val="accent3">
              <a:lumMod val="20000"/>
              <a:lumOff val="80000"/>
              <a:alpha val="3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Customer Intimacy</a:t>
            </a:r>
          </a:p>
        </p:txBody>
      </p:sp>
      <p:sp>
        <p:nvSpPr>
          <p:cNvPr id="8" name="Rectangle 7"/>
          <p:cNvSpPr/>
          <p:nvPr/>
        </p:nvSpPr>
        <p:spPr>
          <a:xfrm>
            <a:off x="5506079" y="2242233"/>
            <a:ext cx="2160240" cy="4068724"/>
          </a:xfrm>
          <a:prstGeom prst="rect">
            <a:avLst/>
          </a:prstGeom>
          <a:solidFill>
            <a:schemeClr val="accent4">
              <a:lumMod val="20000"/>
              <a:lumOff val="80000"/>
              <a:alpha val="3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Technology Driven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65719" y="1090105"/>
            <a:ext cx="7560840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Financial </a:t>
            </a:r>
            <a:b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</a:br>
            <a:r>
              <a:rPr lang="en-GB" sz="1100" dirty="0">
                <a:solidFill>
                  <a:schemeClr val="accent6">
                    <a:lumMod val="10000"/>
                  </a:schemeClr>
                </a:solidFill>
                <a:latin typeface="Myriad Pro" charset="0"/>
                <a:ea typeface="Myriad Pro" charset="0"/>
                <a:cs typeface="Myriad Pro" charset="0"/>
              </a:rPr>
              <a:t>Perspective</a:t>
            </a:r>
          </a:p>
        </p:txBody>
      </p:sp>
      <p:sp>
        <p:nvSpPr>
          <p:cNvPr id="11" name="Oval 10"/>
          <p:cNvSpPr/>
          <p:nvPr/>
        </p:nvSpPr>
        <p:spPr>
          <a:xfrm>
            <a:off x="5654251" y="1128150"/>
            <a:ext cx="1850049" cy="41379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Increase Shareholder Value</a:t>
            </a:r>
          </a:p>
        </p:txBody>
      </p:sp>
      <p:sp>
        <p:nvSpPr>
          <p:cNvPr id="12" name="Oval 11"/>
          <p:cNvSpPr/>
          <p:nvPr/>
        </p:nvSpPr>
        <p:spPr>
          <a:xfrm>
            <a:off x="3531776" y="1555641"/>
            <a:ext cx="1671012" cy="41379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position in Defined Markets</a:t>
            </a:r>
          </a:p>
        </p:txBody>
      </p:sp>
      <p:sp>
        <p:nvSpPr>
          <p:cNvPr id="13" name="Oval 12"/>
          <p:cNvSpPr/>
          <p:nvPr/>
        </p:nvSpPr>
        <p:spPr>
          <a:xfrm>
            <a:off x="8051061" y="1539548"/>
            <a:ext cx="1671012" cy="41379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Increase Profitability</a:t>
            </a:r>
          </a:p>
        </p:txBody>
      </p:sp>
      <p:sp>
        <p:nvSpPr>
          <p:cNvPr id="14" name="Oval 13"/>
          <p:cNvSpPr/>
          <p:nvPr/>
        </p:nvSpPr>
        <p:spPr>
          <a:xfrm>
            <a:off x="5743770" y="1677505"/>
            <a:ext cx="1671012" cy="41379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Increase Revenue Streams</a:t>
            </a:r>
          </a:p>
        </p:txBody>
      </p:sp>
      <p:sp>
        <p:nvSpPr>
          <p:cNvPr id="15" name="Oval 14"/>
          <p:cNvSpPr/>
          <p:nvPr/>
        </p:nvSpPr>
        <p:spPr>
          <a:xfrm>
            <a:off x="3787015" y="2530265"/>
            <a:ext cx="123838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Advisor Position</a:t>
            </a:r>
          </a:p>
        </p:txBody>
      </p:sp>
      <p:sp>
        <p:nvSpPr>
          <p:cNvPr id="16" name="Oval 15"/>
          <p:cNvSpPr/>
          <p:nvPr/>
        </p:nvSpPr>
        <p:spPr>
          <a:xfrm>
            <a:off x="3755214" y="3043077"/>
            <a:ext cx="1224136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Increase Added Value</a:t>
            </a:r>
          </a:p>
        </p:txBody>
      </p:sp>
      <p:sp>
        <p:nvSpPr>
          <p:cNvPr id="17" name="Oval 16"/>
          <p:cNvSpPr/>
          <p:nvPr/>
        </p:nvSpPr>
        <p:spPr>
          <a:xfrm>
            <a:off x="5929845" y="2671941"/>
            <a:ext cx="1141040" cy="44690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Flexible Solutions</a:t>
            </a:r>
          </a:p>
        </p:txBody>
      </p:sp>
      <p:sp>
        <p:nvSpPr>
          <p:cNvPr id="18" name="Oval 17"/>
          <p:cNvSpPr/>
          <p:nvPr/>
        </p:nvSpPr>
        <p:spPr>
          <a:xfrm>
            <a:off x="8165000" y="2682665"/>
            <a:ext cx="12954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Repeat Business Rate</a:t>
            </a:r>
          </a:p>
        </p:txBody>
      </p:sp>
      <p:sp>
        <p:nvSpPr>
          <p:cNvPr id="19" name="Oval 18"/>
          <p:cNvSpPr/>
          <p:nvPr/>
        </p:nvSpPr>
        <p:spPr>
          <a:xfrm>
            <a:off x="4896479" y="3758695"/>
            <a:ext cx="12192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Increase Knowledge Base Usage</a:t>
            </a:r>
          </a:p>
        </p:txBody>
      </p:sp>
      <p:sp>
        <p:nvSpPr>
          <p:cNvPr id="20" name="Oval 19"/>
          <p:cNvSpPr/>
          <p:nvPr/>
        </p:nvSpPr>
        <p:spPr>
          <a:xfrm>
            <a:off x="3479024" y="4280161"/>
            <a:ext cx="1435968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Strengthen 3</a:t>
            </a:r>
            <a:r>
              <a:rPr lang="en-GB" sz="900" baseline="300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rd</a:t>
            </a:r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 Party Relationships</a:t>
            </a:r>
          </a:p>
        </p:txBody>
      </p:sp>
      <p:sp>
        <p:nvSpPr>
          <p:cNvPr id="21" name="Oval 20"/>
          <p:cNvSpPr/>
          <p:nvPr/>
        </p:nvSpPr>
        <p:spPr>
          <a:xfrm>
            <a:off x="6108014" y="4097403"/>
            <a:ext cx="1359768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Integrated Business Processes</a:t>
            </a:r>
          </a:p>
        </p:txBody>
      </p:sp>
      <p:sp>
        <p:nvSpPr>
          <p:cNvPr id="22" name="Oval 21"/>
          <p:cNvSpPr/>
          <p:nvPr/>
        </p:nvSpPr>
        <p:spPr>
          <a:xfrm>
            <a:off x="7910943" y="3690777"/>
            <a:ext cx="12192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Resourcing Services</a:t>
            </a:r>
          </a:p>
        </p:txBody>
      </p:sp>
      <p:sp>
        <p:nvSpPr>
          <p:cNvPr id="23" name="Oval 22"/>
          <p:cNvSpPr/>
          <p:nvPr/>
        </p:nvSpPr>
        <p:spPr>
          <a:xfrm>
            <a:off x="8793717" y="4233305"/>
            <a:ext cx="990600" cy="4572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Cost Management</a:t>
            </a:r>
          </a:p>
        </p:txBody>
      </p:sp>
      <p:sp>
        <p:nvSpPr>
          <p:cNvPr id="24" name="Oval 23"/>
          <p:cNvSpPr/>
          <p:nvPr/>
        </p:nvSpPr>
        <p:spPr>
          <a:xfrm>
            <a:off x="7735719" y="4325690"/>
            <a:ext cx="1055712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Solution Processes</a:t>
            </a:r>
          </a:p>
        </p:txBody>
      </p:sp>
      <p:sp>
        <p:nvSpPr>
          <p:cNvPr id="25" name="Oval 24"/>
          <p:cNvSpPr/>
          <p:nvPr/>
        </p:nvSpPr>
        <p:spPr>
          <a:xfrm>
            <a:off x="3479024" y="5221946"/>
            <a:ext cx="17526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Enhance Relationship Skills</a:t>
            </a:r>
          </a:p>
        </p:txBody>
      </p:sp>
      <p:sp>
        <p:nvSpPr>
          <p:cNvPr id="27" name="Oval 26"/>
          <p:cNvSpPr/>
          <p:nvPr/>
        </p:nvSpPr>
        <p:spPr>
          <a:xfrm>
            <a:off x="5662182" y="5557677"/>
            <a:ext cx="1752600" cy="48975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Solution Management</a:t>
            </a:r>
          </a:p>
        </p:txBody>
      </p:sp>
      <p:sp>
        <p:nvSpPr>
          <p:cNvPr id="28" name="Oval 27"/>
          <p:cNvSpPr/>
          <p:nvPr/>
        </p:nvSpPr>
        <p:spPr>
          <a:xfrm>
            <a:off x="7864856" y="5164121"/>
            <a:ext cx="17526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Operational Management Skills</a:t>
            </a:r>
          </a:p>
        </p:txBody>
      </p:sp>
      <p:sp>
        <p:nvSpPr>
          <p:cNvPr id="29" name="Oval 28"/>
          <p:cNvSpPr/>
          <p:nvPr/>
        </p:nvSpPr>
        <p:spPr>
          <a:xfrm>
            <a:off x="7871378" y="5802555"/>
            <a:ext cx="17526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Enhance Career Planning</a:t>
            </a:r>
          </a:p>
        </p:txBody>
      </p:sp>
      <p:cxnSp>
        <p:nvCxnSpPr>
          <p:cNvPr id="31" name="Curved Connector 30"/>
          <p:cNvCxnSpPr>
            <a:stCxn id="25" idx="0"/>
            <a:endCxn id="20" idx="4"/>
          </p:cNvCxnSpPr>
          <p:nvPr/>
        </p:nvCxnSpPr>
        <p:spPr>
          <a:xfrm rot="16200000" flipV="1">
            <a:off x="4071974" y="4938596"/>
            <a:ext cx="408385" cy="158316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3" idx="0"/>
            <a:endCxn id="11" idx="6"/>
          </p:cNvCxnSpPr>
          <p:nvPr/>
        </p:nvCxnSpPr>
        <p:spPr>
          <a:xfrm rot="16200000" flipV="1">
            <a:off x="8093183" y="746163"/>
            <a:ext cx="204502" cy="1382267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4" idx="0"/>
            <a:endCxn id="11" idx="4"/>
          </p:cNvCxnSpPr>
          <p:nvPr/>
        </p:nvCxnSpPr>
        <p:spPr>
          <a:xfrm flipV="1">
            <a:off x="6579276" y="1541941"/>
            <a:ext cx="0" cy="135564"/>
          </a:xfrm>
          <a:prstGeom prst="straightConnector1">
            <a:avLst/>
          </a:prstGeom>
          <a:ln w="12700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8" idx="4"/>
          </p:cNvCxnSpPr>
          <p:nvPr/>
        </p:nvCxnSpPr>
        <p:spPr>
          <a:xfrm flipH="1" flipV="1">
            <a:off x="8741156" y="5545121"/>
            <a:ext cx="6522" cy="257434"/>
          </a:xfrm>
          <a:prstGeom prst="straightConnector1">
            <a:avLst/>
          </a:prstGeom>
          <a:ln w="12700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8" idx="0"/>
            <a:endCxn id="23" idx="4"/>
          </p:cNvCxnSpPr>
          <p:nvPr/>
        </p:nvCxnSpPr>
        <p:spPr>
          <a:xfrm rot="5400000" flipH="1" flipV="1">
            <a:off x="8778278" y="4653383"/>
            <a:ext cx="473616" cy="547861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28" idx="0"/>
            <a:endCxn id="24" idx="4"/>
          </p:cNvCxnSpPr>
          <p:nvPr/>
        </p:nvCxnSpPr>
        <p:spPr>
          <a:xfrm rot="16200000" flipV="1">
            <a:off x="8349851" y="4772815"/>
            <a:ext cx="305031" cy="477581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7" idx="7"/>
            <a:endCxn id="24" idx="2"/>
          </p:cNvCxnSpPr>
          <p:nvPr/>
        </p:nvCxnSpPr>
        <p:spPr>
          <a:xfrm rot="5400000" flipH="1" flipV="1">
            <a:off x="6928414" y="4822096"/>
            <a:ext cx="1037010" cy="577599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27" idx="0"/>
            <a:endCxn id="20" idx="4"/>
          </p:cNvCxnSpPr>
          <p:nvPr/>
        </p:nvCxnSpPr>
        <p:spPr>
          <a:xfrm rot="16200000" flipV="1">
            <a:off x="4995687" y="4014882"/>
            <a:ext cx="744116" cy="2341474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0"/>
          </p:cNvCxnSpPr>
          <p:nvPr/>
        </p:nvCxnSpPr>
        <p:spPr>
          <a:xfrm flipV="1">
            <a:off x="4367282" y="2911265"/>
            <a:ext cx="38923" cy="131812"/>
          </a:xfrm>
          <a:prstGeom prst="straightConnector1">
            <a:avLst/>
          </a:prstGeom>
          <a:ln w="12700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stCxn id="27" idx="0"/>
            <a:endCxn id="21" idx="4"/>
          </p:cNvCxnSpPr>
          <p:nvPr/>
        </p:nvCxnSpPr>
        <p:spPr>
          <a:xfrm rot="5400000" flipH="1" flipV="1">
            <a:off x="6199753" y="4969532"/>
            <a:ext cx="926874" cy="249416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23" idx="0"/>
            <a:endCxn id="18" idx="4"/>
          </p:cNvCxnSpPr>
          <p:nvPr/>
        </p:nvCxnSpPr>
        <p:spPr>
          <a:xfrm rot="16200000" flipV="1">
            <a:off x="8504139" y="3448426"/>
            <a:ext cx="1093440" cy="476317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21" idx="0"/>
            <a:endCxn id="18" idx="3"/>
          </p:cNvCxnSpPr>
          <p:nvPr/>
        </p:nvCxnSpPr>
        <p:spPr>
          <a:xfrm rot="5400000" flipH="1" flipV="1">
            <a:off x="7059056" y="2801753"/>
            <a:ext cx="1024493" cy="1566809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7" idx="0"/>
            <a:endCxn id="12" idx="4"/>
          </p:cNvCxnSpPr>
          <p:nvPr/>
        </p:nvCxnSpPr>
        <p:spPr>
          <a:xfrm rot="16200000" flipV="1">
            <a:off x="4260221" y="2076494"/>
            <a:ext cx="272801" cy="58677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7" idx="0"/>
            <a:endCxn id="14" idx="2"/>
          </p:cNvCxnSpPr>
          <p:nvPr/>
        </p:nvCxnSpPr>
        <p:spPr>
          <a:xfrm rot="5400000" flipH="1" flipV="1">
            <a:off x="4905948" y="1404412"/>
            <a:ext cx="357832" cy="1317811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endCxn id="13" idx="4"/>
          </p:cNvCxnSpPr>
          <p:nvPr/>
        </p:nvCxnSpPr>
        <p:spPr>
          <a:xfrm rot="5400000" flipH="1" flipV="1">
            <a:off x="8672056" y="2027722"/>
            <a:ext cx="288894" cy="140128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endCxn id="14" idx="6"/>
          </p:cNvCxnSpPr>
          <p:nvPr/>
        </p:nvCxnSpPr>
        <p:spPr>
          <a:xfrm rot="16200000" flipV="1">
            <a:off x="7901695" y="1397488"/>
            <a:ext cx="357832" cy="1331657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8" idx="0"/>
            <a:endCxn id="14" idx="4"/>
          </p:cNvCxnSpPr>
          <p:nvPr/>
        </p:nvCxnSpPr>
        <p:spPr>
          <a:xfrm rot="16200000" flipV="1">
            <a:off x="6507270" y="2163303"/>
            <a:ext cx="150937" cy="6923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21" idx="0"/>
            <a:endCxn id="17" idx="4"/>
          </p:cNvCxnSpPr>
          <p:nvPr/>
        </p:nvCxnSpPr>
        <p:spPr>
          <a:xfrm rot="16200000" flipV="1">
            <a:off x="6154854" y="3464358"/>
            <a:ext cx="978556" cy="287533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7" idx="0"/>
            <a:endCxn id="10" idx="5"/>
          </p:cNvCxnSpPr>
          <p:nvPr/>
        </p:nvCxnSpPr>
        <p:spPr>
          <a:xfrm rot="16200000" flipV="1">
            <a:off x="4957872" y="3210488"/>
            <a:ext cx="390414" cy="706000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20" idx="6"/>
            <a:endCxn id="19" idx="4"/>
          </p:cNvCxnSpPr>
          <p:nvPr/>
        </p:nvCxnSpPr>
        <p:spPr>
          <a:xfrm flipV="1">
            <a:off x="4914992" y="4292095"/>
            <a:ext cx="591087" cy="254766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urved Connector 374"/>
          <p:cNvCxnSpPr>
            <a:stCxn id="12" idx="0"/>
            <a:endCxn id="11" idx="2"/>
          </p:cNvCxnSpPr>
          <p:nvPr/>
        </p:nvCxnSpPr>
        <p:spPr>
          <a:xfrm rot="5400000" flipH="1" flipV="1">
            <a:off x="4900469" y="801860"/>
            <a:ext cx="220595" cy="1286969"/>
          </a:xfrm>
          <a:prstGeom prst="curvedConnector2">
            <a:avLst/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urved Connector 384"/>
          <p:cNvCxnSpPr>
            <a:stCxn id="20" idx="0"/>
            <a:endCxn id="16" idx="4"/>
          </p:cNvCxnSpPr>
          <p:nvPr/>
        </p:nvCxnSpPr>
        <p:spPr>
          <a:xfrm rot="5400000" flipH="1" flipV="1">
            <a:off x="3854103" y="3766982"/>
            <a:ext cx="856084" cy="170274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urved Connector 443"/>
          <p:cNvCxnSpPr>
            <a:stCxn id="22" idx="0"/>
            <a:endCxn id="18" idx="4"/>
          </p:cNvCxnSpPr>
          <p:nvPr/>
        </p:nvCxnSpPr>
        <p:spPr>
          <a:xfrm rot="5400000" flipH="1" flipV="1">
            <a:off x="8391165" y="3269243"/>
            <a:ext cx="550912" cy="292157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Arrow Connector 447"/>
          <p:cNvCxnSpPr/>
          <p:nvPr/>
        </p:nvCxnSpPr>
        <p:spPr>
          <a:xfrm flipH="1" flipV="1">
            <a:off x="4348802" y="5605972"/>
            <a:ext cx="6522" cy="257434"/>
          </a:xfrm>
          <a:prstGeom prst="straightConnector1">
            <a:avLst/>
          </a:prstGeom>
          <a:ln w="12700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520321" y="5804888"/>
            <a:ext cx="17526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Myriad Pro" charset="0"/>
                <a:ea typeface="Myriad Pro" charset="0"/>
                <a:cs typeface="Myriad Pro" charset="0"/>
              </a:rPr>
              <a:t>Improve Industry Knowledge</a:t>
            </a:r>
          </a:p>
        </p:txBody>
      </p:sp>
      <p:cxnSp>
        <p:nvCxnSpPr>
          <p:cNvPr id="458" name="Curved Connector 457"/>
          <p:cNvCxnSpPr>
            <a:stCxn id="24" idx="0"/>
            <a:endCxn id="22" idx="4"/>
          </p:cNvCxnSpPr>
          <p:nvPr/>
        </p:nvCxnSpPr>
        <p:spPr>
          <a:xfrm rot="5400000" flipH="1" flipV="1">
            <a:off x="8341303" y="4146450"/>
            <a:ext cx="101513" cy="256968"/>
          </a:xfrm>
          <a:prstGeom prst="curvedConnector3">
            <a:avLst>
              <a:gd name="adj1" fmla="val 50000"/>
            </a:avLst>
          </a:prstGeom>
          <a:ln w="15875">
            <a:solidFill>
              <a:schemeClr val="accent6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87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EE83E-F4EA-0892-158D-09D024FE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Public sector example with content and strategic themes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2D2AF3F-BD0D-E2F5-04BB-74EF6C7304A4}"/>
              </a:ext>
            </a:extLst>
          </p:cNvPr>
          <p:cNvGrpSpPr/>
          <p:nvPr/>
        </p:nvGrpSpPr>
        <p:grpSpPr>
          <a:xfrm>
            <a:off x="1406822" y="1108595"/>
            <a:ext cx="8798314" cy="5304050"/>
            <a:chOff x="-121858" y="1005270"/>
            <a:chExt cx="8798314" cy="530405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5C0D60E-D405-1827-A475-A7791D5F0D87}"/>
                </a:ext>
              </a:extLst>
            </p:cNvPr>
            <p:cNvSpPr/>
            <p:nvPr/>
          </p:nvSpPr>
          <p:spPr>
            <a:xfrm>
              <a:off x="1115616" y="2996952"/>
              <a:ext cx="2520280" cy="2736304"/>
            </a:xfrm>
            <a:prstGeom prst="rect">
              <a:avLst/>
            </a:prstGeom>
            <a:solidFill>
              <a:srgbClr val="3A81BA">
                <a:alpha val="7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Relationship </a:t>
              </a:r>
              <a:b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</a:b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Management 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5DAE902-8DD1-B5D5-9372-0419BFB214D6}"/>
                </a:ext>
              </a:extLst>
            </p:cNvPr>
            <p:cNvSpPr/>
            <p:nvPr/>
          </p:nvSpPr>
          <p:spPr>
            <a:xfrm>
              <a:off x="3635896" y="2996952"/>
              <a:ext cx="2520280" cy="2736304"/>
            </a:xfrm>
            <a:prstGeom prst="rect">
              <a:avLst/>
            </a:prstGeom>
            <a:solidFill>
              <a:srgbClr val="D89F39">
                <a:alpha val="7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Innovation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23DD65B-327C-91EF-A9E6-E49390FA3F6B}"/>
                </a:ext>
              </a:extLst>
            </p:cNvPr>
            <p:cNvSpPr/>
            <p:nvPr/>
          </p:nvSpPr>
          <p:spPr>
            <a:xfrm>
              <a:off x="6156176" y="2996952"/>
              <a:ext cx="2520280" cy="2736304"/>
            </a:xfrm>
            <a:prstGeom prst="rect">
              <a:avLst/>
            </a:prstGeom>
            <a:solidFill>
              <a:srgbClr val="8BAB42">
                <a:alpha val="7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Operational </a:t>
              </a:r>
              <a:b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</a:br>
              <a:r>
                <a:rPr kumimoji="0" lang="en-GB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Excellence</a:t>
              </a:r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C8B9BC00-44D6-8643-DC14-05034A5F3E2E}"/>
                </a:ext>
              </a:extLst>
            </p:cNvPr>
            <p:cNvSpPr/>
            <p:nvPr/>
          </p:nvSpPr>
          <p:spPr>
            <a:xfrm>
              <a:off x="3466467" y="1005270"/>
              <a:ext cx="2592288" cy="288032"/>
            </a:xfrm>
            <a:prstGeom prst="round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Value to Taxpayer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8FF0D225-DB71-7D6D-0259-E8BF00749F00}"/>
                </a:ext>
              </a:extLst>
            </p:cNvPr>
            <p:cNvSpPr/>
            <p:nvPr/>
          </p:nvSpPr>
          <p:spPr>
            <a:xfrm>
              <a:off x="1252733" y="1412934"/>
              <a:ext cx="1549189" cy="352096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Safe and Convenient Bus Services</a:t>
              </a: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EFFFBBA4-B018-F530-5BBC-6E76C0405F55}"/>
                </a:ext>
              </a:extLst>
            </p:cNvPr>
            <p:cNvSpPr/>
            <p:nvPr/>
          </p:nvSpPr>
          <p:spPr>
            <a:xfrm>
              <a:off x="1826754" y="2285792"/>
              <a:ext cx="1350152" cy="381391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Support Business and Commerce</a:t>
              </a: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592C06BC-7712-5028-DDF8-F7F1FE4CFDE9}"/>
                </a:ext>
              </a:extLst>
            </p:cNvPr>
            <p:cNvSpPr/>
            <p:nvPr/>
          </p:nvSpPr>
          <p:spPr>
            <a:xfrm>
              <a:off x="6291250" y="1411018"/>
              <a:ext cx="864096" cy="360040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On Time as Promised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E0C3C8B7-EB5F-F741-0EB9-26690B651800}"/>
                </a:ext>
              </a:extLst>
            </p:cNvPr>
            <p:cNvSpPr/>
            <p:nvPr/>
          </p:nvSpPr>
          <p:spPr>
            <a:xfrm>
              <a:off x="3788120" y="2285781"/>
              <a:ext cx="1368152" cy="381392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Create Business Cases and Secure Funding</a:t>
              </a:r>
            </a:p>
          </p:txBody>
        </p:sp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FEDB82A1-6C7B-3F39-7F2A-72D40C7E8614}"/>
                </a:ext>
              </a:extLst>
            </p:cNvPr>
            <p:cNvSpPr/>
            <p:nvPr/>
          </p:nvSpPr>
          <p:spPr>
            <a:xfrm>
              <a:off x="5364088" y="2047421"/>
              <a:ext cx="936104" cy="288032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Balance Budget</a:t>
              </a:r>
            </a:p>
          </p:txBody>
        </p:sp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DE4489B9-D318-D1D5-A672-3BC4493B8F49}"/>
                </a:ext>
              </a:extLst>
            </p:cNvPr>
            <p:cNvSpPr/>
            <p:nvPr/>
          </p:nvSpPr>
          <p:spPr>
            <a:xfrm>
              <a:off x="6408204" y="2288219"/>
              <a:ext cx="1440160" cy="363647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Lower Cost of Bus Transportation Services</a:t>
              </a:r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313C411D-ECED-D882-7027-FADC2540C5C7}"/>
                </a:ext>
              </a:extLst>
            </p:cNvPr>
            <p:cNvSpPr/>
            <p:nvPr/>
          </p:nvSpPr>
          <p:spPr>
            <a:xfrm>
              <a:off x="1619672" y="5949280"/>
              <a:ext cx="1512168" cy="360040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Highly Skilled Bus Drivers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4E005293-EF0C-B6AE-E4FF-C816373759CD}"/>
                </a:ext>
              </a:extLst>
            </p:cNvPr>
            <p:cNvSpPr/>
            <p:nvPr/>
          </p:nvSpPr>
          <p:spPr>
            <a:xfrm>
              <a:off x="3923928" y="5949280"/>
              <a:ext cx="1944216" cy="360040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Empowered Customer Service Agents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99A32079-5867-42A6-41E4-D63B5F420455}"/>
                </a:ext>
              </a:extLst>
            </p:cNvPr>
            <p:cNvSpPr/>
            <p:nvPr/>
          </p:nvSpPr>
          <p:spPr>
            <a:xfrm>
              <a:off x="6732240" y="5949280"/>
              <a:ext cx="1512168" cy="360040"/>
            </a:xfrm>
            <a:prstGeom prst="roundRect">
              <a:avLst/>
            </a:prstGeom>
            <a:noFill/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Integrated Knowledge Management Systems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D42BF544-706A-7A7D-2D6A-66468E815C30}"/>
                </a:ext>
              </a:extLst>
            </p:cNvPr>
            <p:cNvSpPr/>
            <p:nvPr/>
          </p:nvSpPr>
          <p:spPr>
            <a:xfrm>
              <a:off x="2339752" y="3068960"/>
              <a:ext cx="864096" cy="432048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Easy to do Business With</a:t>
              </a:r>
            </a:p>
          </p:txBody>
        </p:sp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17E0DAC0-B38E-98B9-94C3-B156E3561004}"/>
                </a:ext>
              </a:extLst>
            </p:cNvPr>
            <p:cNvSpPr/>
            <p:nvPr/>
          </p:nvSpPr>
          <p:spPr>
            <a:xfrm>
              <a:off x="1331640" y="3573016"/>
              <a:ext cx="936104" cy="648072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Streamline Regulatory Approval Processes</a:t>
              </a:r>
            </a:p>
          </p:txBody>
        </p:sp>
        <p:sp>
          <p:nvSpPr>
            <p:cNvPr id="79" name="Rounded Rectangle 78">
              <a:extLst>
                <a:ext uri="{FF2B5EF4-FFF2-40B4-BE49-F238E27FC236}">
                  <a16:creationId xmlns:a16="http://schemas.microsoft.com/office/drawing/2014/main" id="{774F643C-A0F1-E8F3-8319-1F321EEF4D1B}"/>
                </a:ext>
              </a:extLst>
            </p:cNvPr>
            <p:cNvSpPr/>
            <p:nvPr/>
          </p:nvSpPr>
          <p:spPr>
            <a:xfrm>
              <a:off x="2555776" y="3573016"/>
              <a:ext cx="936104" cy="648072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Improve Sustainability of Communities</a:t>
              </a:r>
            </a:p>
          </p:txBody>
        </p:sp>
        <p:sp>
          <p:nvSpPr>
            <p:cNvPr id="80" name="Rounded Rectangle 79">
              <a:extLst>
                <a:ext uri="{FF2B5EF4-FFF2-40B4-BE49-F238E27FC236}">
                  <a16:creationId xmlns:a16="http://schemas.microsoft.com/office/drawing/2014/main" id="{2950640D-CC84-50B8-D4BE-78E36BEEEDE8}"/>
                </a:ext>
              </a:extLst>
            </p:cNvPr>
            <p:cNvSpPr/>
            <p:nvPr/>
          </p:nvSpPr>
          <p:spPr>
            <a:xfrm>
              <a:off x="1475656" y="4437112"/>
              <a:ext cx="1656184" cy="504056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Open and Frequent Communication to Impacted Customers</a:t>
              </a:r>
            </a:p>
          </p:txBody>
        </p:sp>
        <p:sp>
          <p:nvSpPr>
            <p:cNvPr id="81" name="Rounded Rectangle 80">
              <a:extLst>
                <a:ext uri="{FF2B5EF4-FFF2-40B4-BE49-F238E27FC236}">
                  <a16:creationId xmlns:a16="http://schemas.microsoft.com/office/drawing/2014/main" id="{3CF2814B-C373-AE7B-FAAB-5AB05A366EE2}"/>
                </a:ext>
              </a:extLst>
            </p:cNvPr>
            <p:cNvSpPr/>
            <p:nvPr/>
          </p:nvSpPr>
          <p:spPr>
            <a:xfrm>
              <a:off x="1475656" y="5085184"/>
              <a:ext cx="1656184" cy="504056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Optimise Planning of Bus Stop Position and Construction</a:t>
              </a:r>
            </a:p>
          </p:txBody>
        </p:sp>
        <p:sp>
          <p:nvSpPr>
            <p:cNvPr id="82" name="Rounded Rectangle 81">
              <a:extLst>
                <a:ext uri="{FF2B5EF4-FFF2-40B4-BE49-F238E27FC236}">
                  <a16:creationId xmlns:a16="http://schemas.microsoft.com/office/drawing/2014/main" id="{92B431AB-435A-BAD4-8EB1-A76BCB17DAA8}"/>
                </a:ext>
              </a:extLst>
            </p:cNvPr>
            <p:cNvSpPr/>
            <p:nvPr/>
          </p:nvSpPr>
          <p:spPr>
            <a:xfrm>
              <a:off x="4427984" y="3140968"/>
              <a:ext cx="1512168" cy="504056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Drive Innovation in New Transport Systems</a:t>
              </a:r>
            </a:p>
          </p:txBody>
        </p:sp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DC232428-B21B-84A3-AC56-1A78CD6CFE5B}"/>
                </a:ext>
              </a:extLst>
            </p:cNvPr>
            <p:cNvSpPr/>
            <p:nvPr/>
          </p:nvSpPr>
          <p:spPr>
            <a:xfrm>
              <a:off x="3851920" y="3789040"/>
              <a:ext cx="936104" cy="936104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Accelerate Economic Development through Route Investment</a:t>
              </a:r>
            </a:p>
          </p:txBody>
        </p:sp>
        <p:sp>
          <p:nvSpPr>
            <p:cNvPr id="84" name="Rounded Rectangle 83">
              <a:extLst>
                <a:ext uri="{FF2B5EF4-FFF2-40B4-BE49-F238E27FC236}">
                  <a16:creationId xmlns:a16="http://schemas.microsoft.com/office/drawing/2014/main" id="{26D8BA1F-5DF8-1298-C7D5-E715A24DEC64}"/>
                </a:ext>
              </a:extLst>
            </p:cNvPr>
            <p:cNvSpPr/>
            <p:nvPr/>
          </p:nvSpPr>
          <p:spPr>
            <a:xfrm>
              <a:off x="5076056" y="3789040"/>
              <a:ext cx="936104" cy="936104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Develop and Introduce New Transport Technology</a:t>
              </a:r>
            </a:p>
          </p:txBody>
        </p: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58EFA124-726A-7BE6-F5F9-8535A6745FB5}"/>
                </a:ext>
              </a:extLst>
            </p:cNvPr>
            <p:cNvSpPr/>
            <p:nvPr/>
          </p:nvSpPr>
          <p:spPr>
            <a:xfrm>
              <a:off x="4283968" y="5085184"/>
              <a:ext cx="1368152" cy="432048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Understand New Route Needs (and Old)</a:t>
              </a:r>
            </a:p>
          </p:txBody>
        </p:sp>
        <p:sp>
          <p:nvSpPr>
            <p:cNvPr id="86" name="Rounded Rectangle 85">
              <a:extLst>
                <a:ext uri="{FF2B5EF4-FFF2-40B4-BE49-F238E27FC236}">
                  <a16:creationId xmlns:a16="http://schemas.microsoft.com/office/drawing/2014/main" id="{F7112056-49BA-0FC7-6185-038835693D23}"/>
                </a:ext>
              </a:extLst>
            </p:cNvPr>
            <p:cNvSpPr/>
            <p:nvPr/>
          </p:nvSpPr>
          <p:spPr>
            <a:xfrm>
              <a:off x="6660232" y="3356992"/>
              <a:ext cx="1800200" cy="504056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Deliver World Class Bus Services</a:t>
              </a:r>
            </a:p>
          </p:txBody>
        </p:sp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63CF9FC6-D462-5D2F-174F-BB6676689690}"/>
                </a:ext>
              </a:extLst>
            </p:cNvPr>
            <p:cNvSpPr/>
            <p:nvPr/>
          </p:nvSpPr>
          <p:spPr>
            <a:xfrm>
              <a:off x="6444208" y="4077072"/>
              <a:ext cx="936104" cy="648072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Provide Cost Effective Solutions</a:t>
              </a:r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F2FF0091-A90F-EAD5-8946-1DAB7A9E68DD}"/>
                </a:ext>
              </a:extLst>
            </p:cNvPr>
            <p:cNvSpPr/>
            <p:nvPr/>
          </p:nvSpPr>
          <p:spPr>
            <a:xfrm>
              <a:off x="7740352" y="4077072"/>
              <a:ext cx="792088" cy="648072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Optimise Availability of Busses 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DD97D7E9-4334-9B0C-24DD-9EDB2F15C488}"/>
                </a:ext>
              </a:extLst>
            </p:cNvPr>
            <p:cNvSpPr/>
            <p:nvPr/>
          </p:nvSpPr>
          <p:spPr>
            <a:xfrm>
              <a:off x="7092280" y="4941168"/>
              <a:ext cx="936104" cy="504056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666666"/>
              </a:solidFill>
              <a:prstDash val="solid"/>
            </a:ln>
            <a:effectLst/>
          </p:spPr>
          <p:txBody>
            <a:bodyPr lIns="36000" r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rPr>
                <a:t>Improve All Aspects of Bus Safety</a:t>
              </a: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6959A03-FC7D-6E3D-D555-77BD32915269}"/>
                </a:ext>
              </a:extLst>
            </p:cNvPr>
            <p:cNvCxnSpPr/>
            <p:nvPr/>
          </p:nvCxnSpPr>
          <p:spPr>
            <a:xfrm flipV="1">
              <a:off x="-40025" y="2852936"/>
              <a:ext cx="8716481" cy="14955"/>
            </a:xfrm>
            <a:prstGeom prst="line">
              <a:avLst/>
            </a:prstGeom>
            <a:noFill/>
            <a:ln w="25400" cap="flat" cmpd="sng" algn="ctr">
              <a:solidFill>
                <a:srgbClr val="666666"/>
              </a:solidFill>
              <a:prstDash val="solid"/>
            </a:ln>
            <a:effectLst/>
          </p:spPr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70104D1-07A9-13EA-6014-A52D5FBDC0B9}"/>
                </a:ext>
              </a:extLst>
            </p:cNvPr>
            <p:cNvCxnSpPr/>
            <p:nvPr/>
          </p:nvCxnSpPr>
          <p:spPr>
            <a:xfrm>
              <a:off x="-74274" y="1964183"/>
              <a:ext cx="8716481" cy="0"/>
            </a:xfrm>
            <a:prstGeom prst="line">
              <a:avLst/>
            </a:prstGeom>
            <a:noFill/>
            <a:ln w="25400" cap="flat" cmpd="sng" algn="ctr">
              <a:solidFill>
                <a:srgbClr val="666666"/>
              </a:solidFill>
              <a:prstDash val="solid"/>
            </a:ln>
            <a:effectLst/>
          </p:spPr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022CE856-296F-D55A-516E-5CC555EDF483}"/>
                </a:ext>
              </a:extLst>
            </p:cNvPr>
            <p:cNvCxnSpPr/>
            <p:nvPr/>
          </p:nvCxnSpPr>
          <p:spPr>
            <a:xfrm>
              <a:off x="-40025" y="5805264"/>
              <a:ext cx="8716481" cy="0"/>
            </a:xfrm>
            <a:prstGeom prst="line">
              <a:avLst/>
            </a:prstGeom>
            <a:noFill/>
            <a:ln w="25400" cap="flat" cmpd="sng" algn="ctr">
              <a:solidFill>
                <a:srgbClr val="666666"/>
              </a:solidFill>
              <a:prstDash val="solid"/>
            </a:ln>
            <a:effectLst/>
          </p:spPr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BBCCC60-E94E-6A16-FAFE-46A56E4007DE}"/>
                </a:ext>
              </a:extLst>
            </p:cNvPr>
            <p:cNvSpPr txBox="1"/>
            <p:nvPr/>
          </p:nvSpPr>
          <p:spPr>
            <a:xfrm>
              <a:off x="-108520" y="1123266"/>
              <a:ext cx="99257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Customer &amp;</a:t>
              </a:r>
              <a:b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</a:b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Stakeholder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77BCD64-5CBF-22EC-EB2D-ADCB7A283980}"/>
                </a:ext>
              </a:extLst>
            </p:cNvPr>
            <p:cNvSpPr txBox="1"/>
            <p:nvPr/>
          </p:nvSpPr>
          <p:spPr>
            <a:xfrm>
              <a:off x="-108520" y="1988101"/>
              <a:ext cx="7954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Financial</a:t>
              </a:r>
              <a:endPara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8D60960-3747-63B8-51F5-913971D8E681}"/>
                </a:ext>
              </a:extLst>
            </p:cNvPr>
            <p:cNvSpPr txBox="1"/>
            <p:nvPr/>
          </p:nvSpPr>
          <p:spPr>
            <a:xfrm>
              <a:off x="-121858" y="2963902"/>
              <a:ext cx="1101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Internal </a:t>
              </a:r>
              <a:b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</a:b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Processes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174A1EE-F987-7001-F6B5-44541CFA1D62}"/>
                </a:ext>
              </a:extLst>
            </p:cNvPr>
            <p:cNvSpPr txBox="1"/>
            <p:nvPr/>
          </p:nvSpPr>
          <p:spPr>
            <a:xfrm>
              <a:off x="-108520" y="5829218"/>
              <a:ext cx="12089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Organisational </a:t>
              </a:r>
              <a:b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</a:br>
              <a:r>
                <a:rPr kumimoji="0" lang="en-GB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rPr>
                <a:t>Capacity</a:t>
              </a:r>
            </a:p>
          </p:txBody>
        </p:sp>
        <p:sp>
          <p:nvSpPr>
            <p:cNvPr id="97" name="Right Arrow 96">
              <a:extLst>
                <a:ext uri="{FF2B5EF4-FFF2-40B4-BE49-F238E27FC236}">
                  <a16:creationId xmlns:a16="http://schemas.microsoft.com/office/drawing/2014/main" id="{93A5508D-9AF8-2F6F-8104-07087EC8C9DF}"/>
                </a:ext>
              </a:extLst>
            </p:cNvPr>
            <p:cNvSpPr/>
            <p:nvPr/>
          </p:nvSpPr>
          <p:spPr>
            <a:xfrm rot="16200000">
              <a:off x="7344308" y="5625245"/>
              <a:ext cx="360040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8" name="Right Arrow 97">
              <a:extLst>
                <a:ext uri="{FF2B5EF4-FFF2-40B4-BE49-F238E27FC236}">
                  <a16:creationId xmlns:a16="http://schemas.microsoft.com/office/drawing/2014/main" id="{E8F7ADBF-5508-0BF4-40F0-7ED333FDEA87}"/>
                </a:ext>
              </a:extLst>
            </p:cNvPr>
            <p:cNvSpPr/>
            <p:nvPr/>
          </p:nvSpPr>
          <p:spPr>
            <a:xfrm rot="16200000">
              <a:off x="4752020" y="5625244"/>
              <a:ext cx="360040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99" name="Right Arrow 98">
              <a:extLst>
                <a:ext uri="{FF2B5EF4-FFF2-40B4-BE49-F238E27FC236}">
                  <a16:creationId xmlns:a16="http://schemas.microsoft.com/office/drawing/2014/main" id="{40BFED9D-65D4-7D8B-8444-67FCE63AF7EC}"/>
                </a:ext>
              </a:extLst>
            </p:cNvPr>
            <p:cNvSpPr/>
            <p:nvPr/>
          </p:nvSpPr>
          <p:spPr>
            <a:xfrm rot="16200000">
              <a:off x="2159732" y="5625244"/>
              <a:ext cx="360040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D84B1FB-56F1-FCCB-967A-B81E7AA6448E}"/>
                </a:ext>
              </a:extLst>
            </p:cNvPr>
            <p:cNvSpPr/>
            <p:nvPr/>
          </p:nvSpPr>
          <p:spPr>
            <a:xfrm rot="16200000">
              <a:off x="7236296" y="2780928"/>
              <a:ext cx="288032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01" name="Right Arrow 100">
              <a:extLst>
                <a:ext uri="{FF2B5EF4-FFF2-40B4-BE49-F238E27FC236}">
                  <a16:creationId xmlns:a16="http://schemas.microsoft.com/office/drawing/2014/main" id="{1D5FCB1D-0FDE-0B2B-0480-4D461F4BED66}"/>
                </a:ext>
              </a:extLst>
            </p:cNvPr>
            <p:cNvSpPr/>
            <p:nvPr/>
          </p:nvSpPr>
          <p:spPr>
            <a:xfrm rot="16200000">
              <a:off x="4788024" y="2780928"/>
              <a:ext cx="288032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102" name="Right Arrow 101">
              <a:extLst>
                <a:ext uri="{FF2B5EF4-FFF2-40B4-BE49-F238E27FC236}">
                  <a16:creationId xmlns:a16="http://schemas.microsoft.com/office/drawing/2014/main" id="{002903CD-7DFD-0C19-EF47-1A9CF5CA9DFE}"/>
                </a:ext>
              </a:extLst>
            </p:cNvPr>
            <p:cNvSpPr/>
            <p:nvPr/>
          </p:nvSpPr>
          <p:spPr>
            <a:xfrm rot="16200000">
              <a:off x="2195736" y="2780928"/>
              <a:ext cx="288032" cy="288032"/>
            </a:xfrm>
            <a:prstGeom prst="rightArrow">
              <a:avLst/>
            </a:prstGeom>
            <a:solidFill>
              <a:srgbClr val="666666"/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103" name="Curved Connector 102">
              <a:extLst>
                <a:ext uri="{FF2B5EF4-FFF2-40B4-BE49-F238E27FC236}">
                  <a16:creationId xmlns:a16="http://schemas.microsoft.com/office/drawing/2014/main" id="{A8E5197E-AF8B-0E3D-CE9B-4A388E3F1486}"/>
                </a:ext>
              </a:extLst>
            </p:cNvPr>
            <p:cNvCxnSpPr>
              <a:stCxn id="80" idx="0"/>
            </p:cNvCxnSpPr>
            <p:nvPr/>
          </p:nvCxnSpPr>
          <p:spPr>
            <a:xfrm rot="5400000" flipH="1" flipV="1">
              <a:off x="1925706" y="3879050"/>
              <a:ext cx="936104" cy="180020"/>
            </a:xfrm>
            <a:prstGeom prst="curvedConnector3">
              <a:avLst>
                <a:gd name="adj1" fmla="val 5000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4" name="Curved Connector 103">
              <a:extLst>
                <a:ext uri="{FF2B5EF4-FFF2-40B4-BE49-F238E27FC236}">
                  <a16:creationId xmlns:a16="http://schemas.microsoft.com/office/drawing/2014/main" id="{9B9289E5-97FA-F688-CE03-94B0B1806C18}"/>
                </a:ext>
              </a:extLst>
            </p:cNvPr>
            <p:cNvCxnSpPr>
              <a:stCxn id="81" idx="1"/>
              <a:endCxn id="80" idx="1"/>
            </p:cNvCxnSpPr>
            <p:nvPr/>
          </p:nvCxnSpPr>
          <p:spPr>
            <a:xfrm rot="10800000">
              <a:off x="1475656" y="4689140"/>
              <a:ext cx="12700" cy="648072"/>
            </a:xfrm>
            <a:prstGeom prst="curvedConnector3">
              <a:avLst>
                <a:gd name="adj1" fmla="val 180000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5" name="Curved Connector 104">
              <a:extLst>
                <a:ext uri="{FF2B5EF4-FFF2-40B4-BE49-F238E27FC236}">
                  <a16:creationId xmlns:a16="http://schemas.microsoft.com/office/drawing/2014/main" id="{C22DAA96-6E43-9BEB-2DF2-763ED00BD72B}"/>
                </a:ext>
              </a:extLst>
            </p:cNvPr>
            <p:cNvCxnSpPr>
              <a:stCxn id="78" idx="0"/>
              <a:endCxn id="77" idx="1"/>
            </p:cNvCxnSpPr>
            <p:nvPr/>
          </p:nvCxnSpPr>
          <p:spPr>
            <a:xfrm rot="5400000" flipH="1" flipV="1">
              <a:off x="1925706" y="3158970"/>
              <a:ext cx="288032" cy="540060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6" name="Curved Connector 105">
              <a:extLst>
                <a:ext uri="{FF2B5EF4-FFF2-40B4-BE49-F238E27FC236}">
                  <a16:creationId xmlns:a16="http://schemas.microsoft.com/office/drawing/2014/main" id="{16BE1B2B-3E3D-4A02-DD3B-27DB107BD802}"/>
                </a:ext>
              </a:extLst>
            </p:cNvPr>
            <p:cNvCxnSpPr>
              <a:stCxn id="81" idx="3"/>
              <a:endCxn id="79" idx="2"/>
            </p:cNvCxnSpPr>
            <p:nvPr/>
          </p:nvCxnSpPr>
          <p:spPr>
            <a:xfrm flipH="1" flipV="1">
              <a:off x="3023828" y="4221088"/>
              <a:ext cx="108012" cy="1116124"/>
            </a:xfrm>
            <a:prstGeom prst="curvedConnector4">
              <a:avLst>
                <a:gd name="adj1" fmla="val -211643"/>
                <a:gd name="adj2" fmla="val 83289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7" name="Curved Connector 106">
              <a:extLst>
                <a:ext uri="{FF2B5EF4-FFF2-40B4-BE49-F238E27FC236}">
                  <a16:creationId xmlns:a16="http://schemas.microsoft.com/office/drawing/2014/main" id="{804B2CEB-3263-3605-75FD-66EF41B4369A}"/>
                </a:ext>
              </a:extLst>
            </p:cNvPr>
            <p:cNvCxnSpPr>
              <a:stCxn id="79" idx="3"/>
              <a:endCxn id="77" idx="3"/>
            </p:cNvCxnSpPr>
            <p:nvPr/>
          </p:nvCxnSpPr>
          <p:spPr>
            <a:xfrm flipH="1" flipV="1">
              <a:off x="3203848" y="3284984"/>
              <a:ext cx="288032" cy="612068"/>
            </a:xfrm>
            <a:prstGeom prst="curvedConnector3">
              <a:avLst>
                <a:gd name="adj1" fmla="val -3848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8" name="Curved Connector 107">
              <a:extLst>
                <a:ext uri="{FF2B5EF4-FFF2-40B4-BE49-F238E27FC236}">
                  <a16:creationId xmlns:a16="http://schemas.microsoft.com/office/drawing/2014/main" id="{3B887A9B-73E9-8A12-6C69-3CDDDC5DE363}"/>
                </a:ext>
              </a:extLst>
            </p:cNvPr>
            <p:cNvCxnSpPr>
              <a:stCxn id="85" idx="1"/>
              <a:endCxn id="83" idx="2"/>
            </p:cNvCxnSpPr>
            <p:nvPr/>
          </p:nvCxnSpPr>
          <p:spPr>
            <a:xfrm rot="10800000" flipH="1">
              <a:off x="4283968" y="4725144"/>
              <a:ext cx="36004" cy="576064"/>
            </a:xfrm>
            <a:prstGeom prst="curvedConnector4">
              <a:avLst>
                <a:gd name="adj1" fmla="val -634929"/>
                <a:gd name="adj2" fmla="val 6875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09" name="Curved Connector 108">
              <a:extLst>
                <a:ext uri="{FF2B5EF4-FFF2-40B4-BE49-F238E27FC236}">
                  <a16:creationId xmlns:a16="http://schemas.microsoft.com/office/drawing/2014/main" id="{59BB0AB3-8D6D-BB17-08F1-5E69BAD3F984}"/>
                </a:ext>
              </a:extLst>
            </p:cNvPr>
            <p:cNvCxnSpPr>
              <a:stCxn id="83" idx="0"/>
              <a:endCxn id="82" idx="1"/>
            </p:cNvCxnSpPr>
            <p:nvPr/>
          </p:nvCxnSpPr>
          <p:spPr>
            <a:xfrm rot="5400000" flipH="1" flipV="1">
              <a:off x="4175956" y="3537012"/>
              <a:ext cx="396044" cy="108012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0" name="Curved Connector 109">
              <a:extLst>
                <a:ext uri="{FF2B5EF4-FFF2-40B4-BE49-F238E27FC236}">
                  <a16:creationId xmlns:a16="http://schemas.microsoft.com/office/drawing/2014/main" id="{B050E05F-573D-CC83-42E3-4B80FA0B2292}"/>
                </a:ext>
              </a:extLst>
            </p:cNvPr>
            <p:cNvCxnSpPr>
              <a:stCxn id="85" idx="3"/>
              <a:endCxn id="84" idx="2"/>
            </p:cNvCxnSpPr>
            <p:nvPr/>
          </p:nvCxnSpPr>
          <p:spPr>
            <a:xfrm flipH="1" flipV="1">
              <a:off x="5544108" y="4725144"/>
              <a:ext cx="108012" cy="576064"/>
            </a:xfrm>
            <a:prstGeom prst="curvedConnector4">
              <a:avLst>
                <a:gd name="adj1" fmla="val -211643"/>
                <a:gd name="adj2" fmla="val 6875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1" name="Curved Connector 110">
              <a:extLst>
                <a:ext uri="{FF2B5EF4-FFF2-40B4-BE49-F238E27FC236}">
                  <a16:creationId xmlns:a16="http://schemas.microsoft.com/office/drawing/2014/main" id="{040BE046-0C6F-50B3-8469-EC30FE9D1276}"/>
                </a:ext>
              </a:extLst>
            </p:cNvPr>
            <p:cNvCxnSpPr>
              <a:stCxn id="84" idx="0"/>
              <a:endCxn id="82" idx="3"/>
            </p:cNvCxnSpPr>
            <p:nvPr/>
          </p:nvCxnSpPr>
          <p:spPr>
            <a:xfrm rot="5400000" flipH="1" flipV="1">
              <a:off x="5544108" y="3392996"/>
              <a:ext cx="396044" cy="396044"/>
            </a:xfrm>
            <a:prstGeom prst="curvedConnector4">
              <a:avLst>
                <a:gd name="adj1" fmla="val 18182"/>
                <a:gd name="adj2" fmla="val 157721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2" name="Curved Connector 111">
              <a:extLst>
                <a:ext uri="{FF2B5EF4-FFF2-40B4-BE49-F238E27FC236}">
                  <a16:creationId xmlns:a16="http://schemas.microsoft.com/office/drawing/2014/main" id="{0F6DFC97-BB11-09C4-1A87-0F0EE618C2CF}"/>
                </a:ext>
              </a:extLst>
            </p:cNvPr>
            <p:cNvCxnSpPr>
              <a:stCxn id="87" idx="1"/>
              <a:endCxn id="86" idx="1"/>
            </p:cNvCxnSpPr>
            <p:nvPr/>
          </p:nvCxnSpPr>
          <p:spPr>
            <a:xfrm rot="10800000" flipH="1">
              <a:off x="6444208" y="3609020"/>
              <a:ext cx="216024" cy="792088"/>
            </a:xfrm>
            <a:prstGeom prst="curvedConnector3">
              <a:avLst>
                <a:gd name="adj1" fmla="val -105822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3" name="Curved Connector 112">
              <a:extLst>
                <a:ext uri="{FF2B5EF4-FFF2-40B4-BE49-F238E27FC236}">
                  <a16:creationId xmlns:a16="http://schemas.microsoft.com/office/drawing/2014/main" id="{320D3BC2-EF6E-3A9C-2E36-9E1C803D336B}"/>
                </a:ext>
              </a:extLst>
            </p:cNvPr>
            <p:cNvCxnSpPr>
              <a:stCxn id="89" idx="0"/>
              <a:endCxn id="86" idx="2"/>
            </p:cNvCxnSpPr>
            <p:nvPr/>
          </p:nvCxnSpPr>
          <p:spPr>
            <a:xfrm rot="5400000" flipH="1" flipV="1">
              <a:off x="7020272" y="4401108"/>
              <a:ext cx="1080120" cy="12700"/>
            </a:xfrm>
            <a:prstGeom prst="curvedConnector3">
              <a:avLst>
                <a:gd name="adj1" fmla="val 5000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4" name="Curved Connector 113">
              <a:extLst>
                <a:ext uri="{FF2B5EF4-FFF2-40B4-BE49-F238E27FC236}">
                  <a16:creationId xmlns:a16="http://schemas.microsoft.com/office/drawing/2014/main" id="{C4AC3E3B-3F95-67CD-C1E4-D8B4D6B4084D}"/>
                </a:ext>
              </a:extLst>
            </p:cNvPr>
            <p:cNvCxnSpPr>
              <a:stCxn id="88" idx="0"/>
              <a:endCxn id="86" idx="2"/>
            </p:cNvCxnSpPr>
            <p:nvPr/>
          </p:nvCxnSpPr>
          <p:spPr>
            <a:xfrm rot="16200000" flipV="1">
              <a:off x="7740352" y="3681028"/>
              <a:ext cx="216024" cy="576064"/>
            </a:xfrm>
            <a:prstGeom prst="curvedConnector3">
              <a:avLst>
                <a:gd name="adj1" fmla="val 50000"/>
              </a:avLst>
            </a:prstGeom>
            <a:noFill/>
            <a:ln w="15875" cap="flat" cmpd="sng" algn="ctr">
              <a:solidFill>
                <a:srgbClr val="FFFFFF">
                  <a:lumMod val="8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5" name="Curved Connector 114">
              <a:extLst>
                <a:ext uri="{FF2B5EF4-FFF2-40B4-BE49-F238E27FC236}">
                  <a16:creationId xmlns:a16="http://schemas.microsoft.com/office/drawing/2014/main" id="{C44498B2-118C-61CF-B8C6-957F04D9460C}"/>
                </a:ext>
              </a:extLst>
            </p:cNvPr>
            <p:cNvCxnSpPr>
              <a:stCxn id="68" idx="0"/>
              <a:endCxn id="67" idx="1"/>
            </p:cNvCxnSpPr>
            <p:nvPr/>
          </p:nvCxnSpPr>
          <p:spPr>
            <a:xfrm rot="5400000" flipH="1" flipV="1">
              <a:off x="2615073" y="561541"/>
              <a:ext cx="263648" cy="1439139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6" name="Curved Connector 115">
              <a:extLst>
                <a:ext uri="{FF2B5EF4-FFF2-40B4-BE49-F238E27FC236}">
                  <a16:creationId xmlns:a16="http://schemas.microsoft.com/office/drawing/2014/main" id="{B3DF8CBA-89DB-87C4-1522-9270845A01ED}"/>
                </a:ext>
              </a:extLst>
            </p:cNvPr>
            <p:cNvCxnSpPr>
              <a:endCxn id="67" idx="1"/>
            </p:cNvCxnSpPr>
            <p:nvPr/>
          </p:nvCxnSpPr>
          <p:spPr>
            <a:xfrm rot="5400000" flipH="1" flipV="1">
              <a:off x="3066503" y="811900"/>
              <a:ext cx="62577" cy="737351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7" name="Curved Connector 116">
              <a:extLst>
                <a:ext uri="{FF2B5EF4-FFF2-40B4-BE49-F238E27FC236}">
                  <a16:creationId xmlns:a16="http://schemas.microsoft.com/office/drawing/2014/main" id="{B4EF68BF-EC6F-5676-563F-862A2C0AB31F}"/>
                </a:ext>
              </a:extLst>
            </p:cNvPr>
            <p:cNvCxnSpPr>
              <a:stCxn id="69" idx="0"/>
              <a:endCxn id="67" idx="2"/>
            </p:cNvCxnSpPr>
            <p:nvPr/>
          </p:nvCxnSpPr>
          <p:spPr>
            <a:xfrm rot="5400000" flipH="1" flipV="1">
              <a:off x="3135975" y="659157"/>
              <a:ext cx="992490" cy="2260781"/>
            </a:xfrm>
            <a:prstGeom prst="curvedConnector3">
              <a:avLst>
                <a:gd name="adj1" fmla="val 50000"/>
              </a:avLst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8" name="Curved Connector 117">
              <a:extLst>
                <a:ext uri="{FF2B5EF4-FFF2-40B4-BE49-F238E27FC236}">
                  <a16:creationId xmlns:a16="http://schemas.microsoft.com/office/drawing/2014/main" id="{97DF0CF9-04F9-2620-DA82-42FB4D18B49B}"/>
                </a:ext>
              </a:extLst>
            </p:cNvPr>
            <p:cNvCxnSpPr>
              <a:stCxn id="72" idx="0"/>
              <a:endCxn id="67" idx="2"/>
            </p:cNvCxnSpPr>
            <p:nvPr/>
          </p:nvCxnSpPr>
          <p:spPr>
            <a:xfrm rot="16200000" flipV="1">
              <a:off x="4920317" y="1135597"/>
              <a:ext cx="754119" cy="1069529"/>
            </a:xfrm>
            <a:prstGeom prst="curvedConnector3">
              <a:avLst>
                <a:gd name="adj1" fmla="val 50000"/>
              </a:avLst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19" name="Curved Connector 118">
              <a:extLst>
                <a:ext uri="{FF2B5EF4-FFF2-40B4-BE49-F238E27FC236}">
                  <a16:creationId xmlns:a16="http://schemas.microsoft.com/office/drawing/2014/main" id="{DC31CDCB-2EE7-B024-6ECB-08B3903110EF}"/>
                </a:ext>
              </a:extLst>
            </p:cNvPr>
            <p:cNvCxnSpPr>
              <a:stCxn id="71" idx="3"/>
              <a:endCxn id="72" idx="2"/>
            </p:cNvCxnSpPr>
            <p:nvPr/>
          </p:nvCxnSpPr>
          <p:spPr>
            <a:xfrm flipV="1">
              <a:off x="5156272" y="2335453"/>
              <a:ext cx="675868" cy="141024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20" name="Curved Connector 119">
              <a:extLst>
                <a:ext uri="{FF2B5EF4-FFF2-40B4-BE49-F238E27FC236}">
                  <a16:creationId xmlns:a16="http://schemas.microsoft.com/office/drawing/2014/main" id="{DDD2FE71-3086-8543-C00C-E85763AF8BE8}"/>
                </a:ext>
              </a:extLst>
            </p:cNvPr>
            <p:cNvCxnSpPr>
              <a:stCxn id="73" idx="0"/>
              <a:endCxn id="72" idx="3"/>
            </p:cNvCxnSpPr>
            <p:nvPr/>
          </p:nvCxnSpPr>
          <p:spPr>
            <a:xfrm rot="16200000" flipV="1">
              <a:off x="6665847" y="1825782"/>
              <a:ext cx="96782" cy="828092"/>
            </a:xfrm>
            <a:prstGeom prst="curvedConnector2">
              <a:avLst/>
            </a:prstGeom>
            <a:noFill/>
            <a:ln w="15875" cap="flat" cmpd="sng" algn="ctr">
              <a:solidFill>
                <a:srgbClr val="FFFFFF">
                  <a:lumMod val="65000"/>
                </a:srgbClr>
              </a:solidFill>
              <a:prstDash val="solid"/>
              <a:tailEnd type="triangle"/>
            </a:ln>
            <a:effectLst/>
          </p:spPr>
        </p:cxnSp>
      </p:grpSp>
      <p:cxnSp>
        <p:nvCxnSpPr>
          <p:cNvPr id="121" name="Curved Connector 120">
            <a:extLst>
              <a:ext uri="{FF2B5EF4-FFF2-40B4-BE49-F238E27FC236}">
                <a16:creationId xmlns:a16="http://schemas.microsoft.com/office/drawing/2014/main" id="{B2527B6E-49B8-7B27-7173-0B687A2CE5DB}"/>
              </a:ext>
            </a:extLst>
          </p:cNvPr>
          <p:cNvCxnSpPr>
            <a:stCxn id="70" idx="0"/>
            <a:endCxn id="67" idx="3"/>
          </p:cNvCxnSpPr>
          <p:nvPr/>
        </p:nvCxnSpPr>
        <p:spPr>
          <a:xfrm rot="16200000" flipV="1">
            <a:off x="7788841" y="1051205"/>
            <a:ext cx="261732" cy="664543"/>
          </a:xfrm>
          <a:prstGeom prst="curvedConnector2">
            <a:avLst/>
          </a:prstGeom>
          <a:noFill/>
          <a:ln w="15875" cap="flat" cmpd="sng" algn="ctr">
            <a:solidFill>
              <a:srgbClr val="FFFFFF">
                <a:lumMod val="65000"/>
              </a:srgbClr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2058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Basic Strategy Map Background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95101" y="1056772"/>
            <a:ext cx="8443793" cy="1016669"/>
          </a:xfrm>
          <a:prstGeom prst="roundRect">
            <a:avLst>
              <a:gd name="adj" fmla="val 814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2478171" y="1056771"/>
            <a:ext cx="0" cy="1016671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1752982" y="1405226"/>
            <a:ext cx="1016670" cy="319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Financial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995101" y="2201778"/>
            <a:ext cx="8443793" cy="1227222"/>
          </a:xfrm>
          <a:prstGeom prst="roundRect">
            <a:avLst>
              <a:gd name="adj" fmla="val 814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78171" y="2201778"/>
            <a:ext cx="0" cy="1227222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1647705" y="2655508"/>
            <a:ext cx="1227222" cy="319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Customer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995101" y="3567362"/>
            <a:ext cx="8443793" cy="1227222"/>
          </a:xfrm>
          <a:prstGeom prst="roundRect">
            <a:avLst>
              <a:gd name="adj" fmla="val 814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78171" y="3567362"/>
            <a:ext cx="0" cy="1227222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1647705" y="4021092"/>
            <a:ext cx="1227222" cy="319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Processes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95101" y="4932945"/>
            <a:ext cx="8443793" cy="1227222"/>
          </a:xfrm>
          <a:prstGeom prst="roundRect">
            <a:avLst>
              <a:gd name="adj" fmla="val 814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2478171" y="4932945"/>
            <a:ext cx="0" cy="1227222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1647705" y="5386675"/>
            <a:ext cx="1227222" cy="319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Capacity</a:t>
            </a:r>
          </a:p>
        </p:txBody>
      </p:sp>
    </p:spTree>
    <p:extLst>
      <p:ext uri="{BB962C8B-B14F-4D97-AF65-F5344CB8AC3E}">
        <p14:creationId xmlns:p14="http://schemas.microsoft.com/office/powerpoint/2010/main" val="1217265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18330</TotalTime>
  <Words>1429</Words>
  <Application>Microsoft Macintosh PowerPoint</Application>
  <PresentationFormat>Widescreen</PresentationFormat>
  <Paragraphs>327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Narrow</vt:lpstr>
      <vt:lpstr>Calibri</vt:lpstr>
      <vt:lpstr>Lato</vt:lpstr>
      <vt:lpstr>Lato Light</vt:lpstr>
      <vt:lpstr>Myriad Pro</vt:lpstr>
      <vt:lpstr>Myriad Pro Light</vt:lpstr>
      <vt:lpstr>Open Sans</vt:lpstr>
      <vt:lpstr>Clarity</vt:lpstr>
      <vt:lpstr>PowerPoint Presentation</vt:lpstr>
      <vt:lpstr>PowerPoint Presentation</vt:lpstr>
      <vt:lpstr>The Strategy Map</vt:lpstr>
      <vt:lpstr>The Strategy Map</vt:lpstr>
      <vt:lpstr>PowerPoint Presentation</vt:lpstr>
      <vt:lpstr>A classic generic Kaplan and Norton styled strategy map</vt:lpstr>
      <vt:lpstr>Private sector example with ‘strategic themes’</vt:lpstr>
      <vt:lpstr>Public sector example with content and strategic themes</vt:lpstr>
      <vt:lpstr>Basic Strategy Map Background</vt:lpstr>
      <vt:lpstr>Basic empty template with oval objectives</vt:lpstr>
      <vt:lpstr>Empty frame with vision, mission and core values</vt:lpstr>
      <vt:lpstr>Empty frame with strong colours</vt:lpstr>
      <vt:lpstr>Multi Coloured with Branding</vt:lpstr>
      <vt:lpstr>An integrated strategy map</vt:lpstr>
      <vt:lpstr>The strategy map element of the integrated strategy map</vt:lpstr>
      <vt:lpstr>Rectangular objectives rather than ovals</vt:lpstr>
      <vt:lpstr>A different approach (does not lend itself to causal relationships)</vt:lpstr>
      <vt:lpstr>A Radical approach</vt:lpstr>
      <vt:lpstr>Output from Spider Impact</vt:lpstr>
      <vt:lpstr>Using Spider Impact to manage your balanced scorecard and strategy maps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Keyte</dc:creator>
  <cp:lastModifiedBy>Clive Keyte</cp:lastModifiedBy>
  <cp:revision>671</cp:revision>
  <cp:lastPrinted>2018-12-12T11:44:40Z</cp:lastPrinted>
  <dcterms:created xsi:type="dcterms:W3CDTF">2011-08-08T07:14:26Z</dcterms:created>
  <dcterms:modified xsi:type="dcterms:W3CDTF">2023-03-07T14:32:17Z</dcterms:modified>
</cp:coreProperties>
</file>